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446" r:id="rId2"/>
    <p:sldId id="263" r:id="rId3"/>
    <p:sldId id="349" r:id="rId4"/>
    <p:sldId id="363" r:id="rId5"/>
    <p:sldId id="364" r:id="rId6"/>
    <p:sldId id="365" r:id="rId7"/>
    <p:sldId id="366" r:id="rId8"/>
    <p:sldId id="367" r:id="rId9"/>
    <p:sldId id="368" r:id="rId10"/>
    <p:sldId id="370" r:id="rId11"/>
    <p:sldId id="369" r:id="rId12"/>
    <p:sldId id="372" r:id="rId13"/>
    <p:sldId id="373" r:id="rId14"/>
    <p:sldId id="341" r:id="rId15"/>
    <p:sldId id="342" r:id="rId16"/>
    <p:sldId id="344" r:id="rId17"/>
    <p:sldId id="347" r:id="rId18"/>
    <p:sldId id="396" r:id="rId19"/>
    <p:sldId id="390" r:id="rId20"/>
    <p:sldId id="352" r:id="rId21"/>
    <p:sldId id="357" r:id="rId22"/>
    <p:sldId id="374" r:id="rId23"/>
    <p:sldId id="392" r:id="rId24"/>
    <p:sldId id="393" r:id="rId25"/>
    <p:sldId id="394" r:id="rId26"/>
    <p:sldId id="371" r:id="rId27"/>
    <p:sldId id="395" r:id="rId28"/>
    <p:sldId id="298" r:id="rId29"/>
    <p:sldId id="279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Helvetica" panose="020B0604020202020204" pitchFamily="34" charset="0"/>
      <p:regular r:id="rId37"/>
      <p:bold r:id="rId38"/>
      <p:italic r:id="rId39"/>
      <p:boldItalic r:id="rId40"/>
    </p:embeddedFont>
    <p:embeddedFont>
      <p:font typeface="Nunito" pitchFamily="2" charset="0"/>
      <p:regular r:id="rId41"/>
      <p:bold r:id="rId42"/>
      <p:italic r:id="rId43"/>
      <p:boldItalic r:id="rId44"/>
    </p:embeddedFont>
    <p:embeddedFont>
      <p:font typeface="Nunito ExtraBold" pitchFamily="2" charset="0"/>
      <p:bold r:id="rId45"/>
      <p:boldItalic r:id="rId4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CC0099"/>
    <a:srgbClr val="CC00CC"/>
    <a:srgbClr val="C9C8C8"/>
    <a:srgbClr val="00FFCC"/>
    <a:srgbClr val="ABE1FA"/>
    <a:srgbClr val="FF9933"/>
    <a:srgbClr val="FFFFFE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8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" pitchFamily="2" charset="0"/>
              </a:defRPr>
            </a:lvl1pPr>
          </a:lstStyle>
          <a:p>
            <a:fld id="{2FBB2EAA-DB0B-46CD-90FE-46F38F68F97E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" pitchFamily="2" charset="0"/>
              </a:defRPr>
            </a:lvl1pPr>
          </a:lstStyle>
          <a:p>
            <a:fld id="{5D9C1F11-267D-455D-821B-A934EADABAD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056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74616d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274616d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404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74616d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274616d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090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74616d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274616d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169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74616d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274616d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31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74616d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274616d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440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74616d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274616d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061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74616d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274616d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659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74616d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274616d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906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74616d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274616d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225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74616d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274616d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699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74616d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274616d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724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52832-D9A3-4B77-58FC-7DD6EFD91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F1D8B3-2221-1392-1B18-33472C990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unit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F43529-0571-C998-3145-D60E022B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DF93F7-A666-68E5-E538-CAD9D109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CFC1E8-914C-8203-5EE6-EB2BBF8B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164261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0063E-38A8-87AE-150D-BF808EF3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200B22-C119-5D65-5B74-3AE3ACD84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1C715-EF72-3389-3B86-53DCBE08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D902F4-7796-B98F-9D87-DD969B49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FB4587-FA97-E07D-87F4-BD2C0FE8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204174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FD7463-E474-A151-9A56-FF0D6B4FD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671A5E-1176-556E-67C7-F6C30EE21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4922F-BA8A-8124-1036-BDC933C0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3CBAAB-A51D-BB47-440D-812C4261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05FD49-43E4-F83B-6385-5D917146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8305263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626060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89968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u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190625" y="2268141"/>
            <a:ext cx="9810751" cy="232171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Texto do título</a:t>
            </a:r>
          </a:p>
        </p:txBody>
      </p:sp>
    </p:spTree>
    <p:extLst>
      <p:ext uri="{BB962C8B-B14F-4D97-AF65-F5344CB8AC3E}">
        <p14:creationId xmlns:p14="http://schemas.microsoft.com/office/powerpoint/2010/main" val="32613992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998F4-5217-DD67-6172-1E3987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61760-FD4A-8D27-23BE-AE73B09E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7788DE-1326-B66B-F715-AFCBD64F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16AA80-BD48-3F8C-AC82-DC81AE82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F0D81-5D08-E7F6-0B99-775D93DB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568005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7D1C2-D75F-B4D6-FEE9-060456E6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2383F-42C7-7E65-E373-89AA5D083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Nunito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FC7E5D-4427-DC84-333A-54DE8E89B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AAF42A-24CC-E20E-D11F-4FF941C16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30D3AF-0B1C-6353-3D1F-1E856A73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225284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80F54-DA85-8D48-9485-1168C9A4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77C2A2-B1AF-8DF3-670C-A3F5F8ACF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1C7D0B-5D87-7B28-2866-2BE57D4CC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E46D99-63ED-42E3-8D10-12A336DE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FF0352-6BCE-D927-E9DC-67010EE7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4A3239-EE8C-D2BD-434A-6E4A8BFD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99408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65705-C630-B74B-5465-02D61953B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DA710A-C838-C005-B2D8-7C1BD7596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Nunito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297DC3-3AFC-F207-6E7C-FAA80B420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BE30940-7A6B-7073-C0E6-821E0F082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Nunito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6C8C6AD-BC6C-22BC-EB69-FDE7C28679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Nunito" pitchFamily="2" charset="0"/>
              </a:defRPr>
            </a:lvl1pPr>
            <a:lvl2pPr>
              <a:defRPr>
                <a:latin typeface="Nunito" pitchFamily="2" charset="0"/>
              </a:defRPr>
            </a:lvl2pPr>
            <a:lvl3pPr>
              <a:defRPr>
                <a:latin typeface="Nunito" pitchFamily="2" charset="0"/>
              </a:defRPr>
            </a:lvl3pPr>
            <a:lvl4pPr>
              <a:defRPr>
                <a:latin typeface="Nunito" pitchFamily="2" charset="0"/>
              </a:defRPr>
            </a:lvl4pPr>
            <a:lvl5pPr>
              <a:defRPr>
                <a:latin typeface="Nunito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2388FA-286D-2643-8F81-8FE5495E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DA7D97-839E-7790-7AB3-5FA871A0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55D914-49D3-95E2-3130-1E070E4B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494813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50057-1E6C-6FCF-AB6A-2EC74CB7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711049-76AE-F6DE-77E7-26AE28C7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EC1C69-BE52-D3BB-23A0-1A288186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A3380C-FB5D-9A5A-41D1-06E85AC9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738102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4AC16AE-96D6-CB85-1286-4215414D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DC999DD-914C-EA59-C763-01A19F60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42C50A-3A56-219A-E4BA-31284541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287634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D1780-718B-84CD-277F-5F3F5C4B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F93D62-9633-7CD6-F142-C9521542B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Nunito" pitchFamily="2" charset="0"/>
              </a:defRPr>
            </a:lvl1pPr>
            <a:lvl2pPr>
              <a:defRPr sz="2800">
                <a:latin typeface="Nunito" pitchFamily="2" charset="0"/>
              </a:defRPr>
            </a:lvl2pPr>
            <a:lvl3pPr>
              <a:defRPr sz="2400">
                <a:latin typeface="Nunito" pitchFamily="2" charset="0"/>
              </a:defRPr>
            </a:lvl3pPr>
            <a:lvl4pPr>
              <a:defRPr sz="2000">
                <a:latin typeface="Nunito" pitchFamily="2" charset="0"/>
              </a:defRPr>
            </a:lvl4pPr>
            <a:lvl5pPr>
              <a:defRPr sz="2000">
                <a:latin typeface="Nunito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03395-B9FC-8513-F809-0D975B5C0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Nunito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442097-5536-2879-DD96-8EE9746B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AE90F2-D2C9-42CB-A09E-35BA8880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E6846E-E3DA-A32A-6812-6A6CE725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18090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E882D-BF8B-9597-4791-C7E2707D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Nunito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2D0A963-8EF9-96FF-CF54-466C1069D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Nunito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58CEEF-B3D1-A158-722E-FA24400F7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Nunito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6477AD-76D6-8550-3C39-BC3F7C36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C62E02-7154-5E41-9E73-2D40A4DC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55BC1-1643-6D5D-8593-E31C2B4C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76852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729C0BC-FF5C-85AE-EF7C-10B949C5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3EB3A-1E01-21CD-7D89-A1CB06B26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E7341B-FF07-609F-FF0A-13DA961C4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" pitchFamily="2" charset="0"/>
              </a:defRPr>
            </a:lvl1pPr>
          </a:lstStyle>
          <a:p>
            <a:fld id="{424B5FD0-AB8E-45AD-8D96-9A28DA300025}" type="datetimeFigureOut">
              <a:rPr lang="pt-BR" smtClean="0"/>
              <a:pPr/>
              <a:t>28/11/2022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99A7FA-D635-E8F9-2BEB-B52247B7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A883FC-110F-ADD7-AFC3-F0181C09A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" pitchFamily="2" charset="0"/>
              </a:defRPr>
            </a:lvl1pPr>
          </a:lstStyle>
          <a:p>
            <a:fld id="{4B01D7E3-8E8E-4338-BE0B-7B2C652EC78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0872EB-2D86-E4C3-EBEC-888A695C21E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2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6.png"/><Relationship Id="rId10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ografia.com/james_watt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61249E0-A1D3-E350-8538-28E23E153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5B90979-7E44-86C6-83D5-3614001C28A0}"/>
              </a:ext>
            </a:extLst>
          </p:cNvPr>
          <p:cNvSpPr txBox="1"/>
          <p:nvPr/>
        </p:nvSpPr>
        <p:spPr>
          <a:xfrm>
            <a:off x="127387" y="3429000"/>
            <a:ext cx="70809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0081CA"/>
                </a:solidFill>
                <a:latin typeface="Nunito ExtraBold" pitchFamily="2" charset="0"/>
              </a:rPr>
              <a:t>Trabalho, energia potencial elétrica</a:t>
            </a:r>
          </a:p>
          <a:p>
            <a:r>
              <a:rPr lang="pt-BR" sz="3200" dirty="0">
                <a:solidFill>
                  <a:srgbClr val="0081CA"/>
                </a:solidFill>
                <a:latin typeface="Nunito ExtraBold" pitchFamily="2" charset="0"/>
              </a:rPr>
              <a:t>e potência elétrica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B7AE80-AEA0-6F5B-409D-FD8A25AB0B9A}"/>
              </a:ext>
            </a:extLst>
          </p:cNvPr>
          <p:cNvSpPr txBox="1"/>
          <p:nvPr/>
        </p:nvSpPr>
        <p:spPr>
          <a:xfrm>
            <a:off x="127387" y="4677079"/>
            <a:ext cx="367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52AFEF"/>
                </a:solidFill>
                <a:latin typeface="Nunito" pitchFamily="2" charset="77"/>
              </a:rPr>
              <a:t>Eletrodinâmica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73AE42-367D-B4C1-D677-3C38F3B47EAC}"/>
              </a:ext>
            </a:extLst>
          </p:cNvPr>
          <p:cNvSpPr txBox="1"/>
          <p:nvPr/>
        </p:nvSpPr>
        <p:spPr>
          <a:xfrm>
            <a:off x="307497" y="6247490"/>
            <a:ext cx="1545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52AFEF"/>
                </a:solidFill>
                <a:latin typeface="Nunito" pitchFamily="2" charset="77"/>
              </a:rPr>
              <a:t>AULA 014</a:t>
            </a:r>
          </a:p>
          <a:p>
            <a:endParaRPr lang="pt-BR" sz="1600" dirty="0">
              <a:solidFill>
                <a:srgbClr val="52AFEF"/>
              </a:solidFill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785591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B98038A-9B40-4C40-BDFE-D5D7C86E0777}"/>
                  </a:ext>
                </a:extLst>
              </p:cNvPr>
              <p:cNvSpPr txBox="1"/>
              <p:nvPr/>
            </p:nvSpPr>
            <p:spPr>
              <a:xfrm>
                <a:off x="953529" y="1860842"/>
                <a:ext cx="19091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pt-BR" sz="32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B98038A-9B40-4C40-BDFE-D5D7C86E0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29" y="1860842"/>
                <a:ext cx="190918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456F9E83-33A0-40C8-8A22-BF8B87D9A89C}"/>
                  </a:ext>
                </a:extLst>
              </p:cNvPr>
              <p:cNvSpPr/>
              <p:nvPr/>
            </p:nvSpPr>
            <p:spPr>
              <a:xfrm>
                <a:off x="1044208" y="2476395"/>
                <a:ext cx="1257652" cy="1014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</m:oMath>
                  </m:oMathPara>
                </a14:m>
                <a:endParaRPr lang="pt-BR" sz="32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456F9E83-33A0-40C8-8A22-BF8B87D9A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08" y="2476395"/>
                <a:ext cx="1257652" cy="1014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058BE107-943E-4531-9A77-F6CDE6EDF7D0}"/>
                  </a:ext>
                </a:extLst>
              </p:cNvPr>
              <p:cNvSpPr/>
              <p:nvPr/>
            </p:nvSpPr>
            <p:spPr>
              <a:xfrm>
                <a:off x="1044209" y="3806844"/>
                <a:ext cx="1865191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2000</m:t>
                          </m:r>
                        </m:num>
                        <m:den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110</m:t>
                          </m:r>
                        </m:den>
                      </m:f>
                    </m:oMath>
                  </m:oMathPara>
                </a14:m>
                <a:endParaRPr lang="pt-BR" sz="32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058BE107-943E-4531-9A77-F6CDE6EDF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09" y="3806844"/>
                <a:ext cx="1865191" cy="101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AB096E62-E289-4207-B4C4-4D95C909E63A}"/>
                  </a:ext>
                </a:extLst>
              </p:cNvPr>
              <p:cNvSpPr/>
              <p:nvPr/>
            </p:nvSpPr>
            <p:spPr>
              <a:xfrm>
                <a:off x="1022407" y="5276633"/>
                <a:ext cx="20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=18,2 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32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AB096E62-E289-4207-B4C4-4D95C909E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07" y="5276633"/>
                <a:ext cx="20760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>
            <a:extLst>
              <a:ext uri="{FF2B5EF4-FFF2-40B4-BE49-F238E27FC236}">
                <a16:creationId xmlns:a16="http://schemas.microsoft.com/office/drawing/2014/main" id="{FC103D63-9731-4CDB-8977-81B9C775DD3C}"/>
              </a:ext>
            </a:extLst>
          </p:cNvPr>
          <p:cNvSpPr/>
          <p:nvPr/>
        </p:nvSpPr>
        <p:spPr>
          <a:xfrm>
            <a:off x="3990108" y="1921243"/>
            <a:ext cx="7730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Nunito" pitchFamily="2" charset="0"/>
              </a:rPr>
              <a:t>b) 4,8 mm para aparelhos que operam com amperagem de 10A a 20A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A3F1AE1-8161-B994-3ABC-E1F54D6F3B82}"/>
              </a:ext>
            </a:extLst>
          </p:cNvPr>
          <p:cNvSpPr txBox="1">
            <a:spLocks noChangeArrowheads="1"/>
          </p:cNvSpPr>
          <p:nvPr/>
        </p:nvSpPr>
        <p:spPr>
          <a:xfrm>
            <a:off x="199061" y="376809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Resolução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E1F14F8-9A29-81A7-862B-67F4737E0113}"/>
              </a:ext>
            </a:extLst>
          </p:cNvPr>
          <p:cNvCxnSpPr/>
          <p:nvPr/>
        </p:nvCxnSpPr>
        <p:spPr>
          <a:xfrm>
            <a:off x="199061" y="1195236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Point Yes Sticker by Jake Martella">
            <a:extLst>
              <a:ext uri="{FF2B5EF4-FFF2-40B4-BE49-F238E27FC236}">
                <a16:creationId xmlns:a16="http://schemas.microsoft.com/office/drawing/2014/main" id="{763BE974-1994-131B-7123-D3FFACD2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237" y="3046182"/>
            <a:ext cx="4572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675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4854DC2-8956-4018-90C2-3DE92DF283E1}"/>
                  </a:ext>
                </a:extLst>
              </p:cNvPr>
              <p:cNvSpPr txBox="1"/>
              <p:nvPr/>
            </p:nvSpPr>
            <p:spPr>
              <a:xfrm>
                <a:off x="87224" y="2982983"/>
                <a:ext cx="5613403" cy="1782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5867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5867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58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58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5867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sz="5867" i="1">
                                  <a:latin typeface="Cambria Math" panose="02040503050406030204" pitchFamily="18" charset="0"/>
                                </a:rPr>
                                <m:t>𝑐𝑜𝑛𝑠𝑢𝑚𝑖𝑑𝑎</m:t>
                              </m:r>
                            </m:sub>
                          </m:sSub>
                        </m:num>
                        <m:den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5867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4854DC2-8956-4018-90C2-3DE92DF28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4" y="2982983"/>
                <a:ext cx="5613403" cy="1782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E51C571D-34A9-471B-8E2E-FCCE8E2B0465}"/>
              </a:ext>
            </a:extLst>
          </p:cNvPr>
          <p:cNvSpPr txBox="1"/>
          <p:nvPr/>
        </p:nvSpPr>
        <p:spPr>
          <a:xfrm>
            <a:off x="87224" y="1261802"/>
            <a:ext cx="975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Nunito" pitchFamily="2" charset="0"/>
              </a:rPr>
              <a:t>Também podemos interpretar a potência para descobrirmos quanto de energia elétrica cada aparelho consome.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93ABAF8-0123-4B59-9C2E-72C8C8CAB0BA}"/>
                  </a:ext>
                </a:extLst>
              </p:cNvPr>
              <p:cNvSpPr txBox="1"/>
              <p:nvPr/>
            </p:nvSpPr>
            <p:spPr>
              <a:xfrm>
                <a:off x="5429540" y="3187825"/>
                <a:ext cx="6541365" cy="995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58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𝑐𝑜𝑛𝑠𝑢𝑚𝑖𝑑𝑎</m:t>
                          </m:r>
                        </m:sub>
                      </m:sSub>
                      <m:r>
                        <a:rPr lang="pt-BR" sz="5867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5867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pt-BR" sz="5867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pt-BR" sz="5867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pt-BR" sz="5867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BR" sz="5867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93ABAF8-0123-4B59-9C2E-72C8C8CAB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540" y="3187825"/>
                <a:ext cx="6541365" cy="9952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894B1237-5E7E-9108-F8DC-C478E5997801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52373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Potência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464816B-F139-4E59-CF7C-025BBC6542C3}"/>
              </a:ext>
            </a:extLst>
          </p:cNvPr>
          <p:cNvCxnSpPr/>
          <p:nvPr/>
        </p:nvCxnSpPr>
        <p:spPr>
          <a:xfrm>
            <a:off x="221095" y="1049782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45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E8725A3-348B-40B9-A424-6101A26A67C0}"/>
              </a:ext>
            </a:extLst>
          </p:cNvPr>
          <p:cNvSpPr txBox="1"/>
          <p:nvPr/>
        </p:nvSpPr>
        <p:spPr>
          <a:xfrm>
            <a:off x="299655" y="1149762"/>
            <a:ext cx="5796345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Nunito" pitchFamily="2" charset="0"/>
              </a:rPr>
              <a:t>Um chuveiro elétrico apresenta a seguinte etiqueta ao lado, considere o chuveiro ligado na potência máxima (inverno), com as indicações 127V – 5400W. Determine:</a:t>
            </a:r>
          </a:p>
          <a:p>
            <a:pPr marL="457189" indent="-457189" algn="just">
              <a:lnSpc>
                <a:spcPct val="150000"/>
              </a:lnSpc>
              <a:buAutoNum type="alphaLcParenR"/>
            </a:pPr>
            <a:r>
              <a:rPr lang="pt-BR" sz="2000" dirty="0">
                <a:latin typeface="Nunito" pitchFamily="2" charset="0"/>
              </a:rPr>
              <a:t>A corrente elétrica que passa pelo chuveiro.</a:t>
            </a:r>
          </a:p>
          <a:p>
            <a:pPr marL="457189" indent="-457189" algn="just">
              <a:lnSpc>
                <a:spcPct val="150000"/>
              </a:lnSpc>
              <a:buAutoNum type="alphaLcParenR"/>
            </a:pPr>
            <a:r>
              <a:rPr lang="pt-BR" sz="2000" dirty="0">
                <a:latin typeface="Nunito" pitchFamily="2" charset="0"/>
              </a:rPr>
              <a:t>A resistência elétrica do chuveiro nesse caso.</a:t>
            </a:r>
          </a:p>
        </p:txBody>
      </p:sp>
      <p:pic>
        <p:nvPicPr>
          <p:cNvPr id="11266" name="Picture 2" descr="Ducha Elegance Eletrônica Chuveiro Elétrico Fame 127v Ou 220 - R ...">
            <a:extLst>
              <a:ext uri="{FF2B5EF4-FFF2-40B4-BE49-F238E27FC236}">
                <a16:creationId xmlns:a16="http://schemas.microsoft.com/office/drawing/2014/main" id="{36C843C2-BFAA-4AB8-9D88-3450057DB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3"/>
          <a:stretch/>
        </p:blipFill>
        <p:spPr bwMode="auto">
          <a:xfrm>
            <a:off x="6788535" y="1567748"/>
            <a:ext cx="4931833" cy="399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D6582F8-0C0B-410A-8427-5A2AC11D6811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494287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EXERCÍCIO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523FBD6-B5B8-388F-37D6-2BEF2D11433A}"/>
              </a:ext>
            </a:extLst>
          </p:cNvPr>
          <p:cNvCxnSpPr/>
          <p:nvPr/>
        </p:nvCxnSpPr>
        <p:spPr>
          <a:xfrm>
            <a:off x="221095" y="1149762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89520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C18E365-5084-4040-8DF9-997ACF7A3B30}"/>
              </a:ext>
            </a:extLst>
          </p:cNvPr>
          <p:cNvSpPr/>
          <p:nvPr/>
        </p:nvSpPr>
        <p:spPr>
          <a:xfrm>
            <a:off x="4554186" y="1039144"/>
            <a:ext cx="3122918" cy="646986"/>
          </a:xfrm>
          <a:prstGeom prst="roundRect">
            <a:avLst>
              <a:gd name="adj" fmla="val 32371"/>
            </a:avLst>
          </a:prstGeom>
          <a:solidFill>
            <a:srgbClr val="00FFCC"/>
          </a:solidFill>
          <a:ln w="38100">
            <a:solidFill>
              <a:schemeClr val="bg2"/>
            </a:solidFill>
          </a:ln>
        </p:spPr>
        <p:txBody>
          <a:bodyPr wrap="none">
            <a:spAutoFit/>
          </a:bodyPr>
          <a:lstStyle/>
          <a:p>
            <a:r>
              <a:rPr lang="pt-BR" sz="3200" dirty="0">
                <a:latin typeface="Nunito" pitchFamily="2" charset="0"/>
              </a:rPr>
              <a:t>127V – 5400W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8014FF-BA4E-4971-9D95-6CD3F7BB4B35}"/>
              </a:ext>
            </a:extLst>
          </p:cNvPr>
          <p:cNvSpPr txBox="1"/>
          <p:nvPr/>
        </p:nvSpPr>
        <p:spPr>
          <a:xfrm>
            <a:off x="829863" y="2019009"/>
            <a:ext cx="5224861" cy="646986"/>
          </a:xfrm>
          <a:prstGeom prst="roundRect">
            <a:avLst>
              <a:gd name="adj" fmla="val 34614"/>
            </a:avLst>
          </a:prstGeom>
          <a:solidFill>
            <a:srgbClr val="CC00CC"/>
          </a:solidFill>
          <a:ln w="38100">
            <a:solidFill>
              <a:schemeClr val="bg2"/>
            </a:solidFill>
          </a:ln>
        </p:spPr>
        <p:txBody>
          <a:bodyPr wrap="none">
            <a:spAutoFit/>
          </a:bodyPr>
          <a:lstStyle>
            <a:defPPr>
              <a:defRPr lang="pt-BR"/>
            </a:defPPr>
            <a:lvl1pPr>
              <a:defRPr sz="3200">
                <a:latin typeface="Nunito" pitchFamily="2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Diferença de potencial ( U 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F0B2FE-2050-4B98-9D59-EE7FB91AFD9F}"/>
              </a:ext>
            </a:extLst>
          </p:cNvPr>
          <p:cNvSpPr txBox="1"/>
          <p:nvPr/>
        </p:nvSpPr>
        <p:spPr>
          <a:xfrm>
            <a:off x="6979511" y="2037941"/>
            <a:ext cx="2441536" cy="646986"/>
          </a:xfrm>
          <a:prstGeom prst="roundRect">
            <a:avLst>
              <a:gd name="adj" fmla="val 34614"/>
            </a:avLst>
          </a:prstGeom>
          <a:solidFill>
            <a:srgbClr val="CC0099"/>
          </a:solidFill>
          <a:ln w="38100">
            <a:solidFill>
              <a:schemeClr val="bg2"/>
            </a:solidFill>
          </a:ln>
        </p:spPr>
        <p:txBody>
          <a:bodyPr wrap="none">
            <a:spAutoFit/>
          </a:bodyPr>
          <a:lstStyle>
            <a:defPPr>
              <a:defRPr lang="pt-BR"/>
            </a:defPPr>
            <a:lvl1pPr>
              <a:defRPr sz="3200">
                <a:latin typeface="Nunito" pitchFamily="2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Potência (P)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DBEA45F-4000-4E2D-9B2C-964B808D089E}"/>
                  </a:ext>
                </a:extLst>
              </p:cNvPr>
              <p:cNvSpPr txBox="1"/>
              <p:nvPr/>
            </p:nvSpPr>
            <p:spPr>
              <a:xfrm>
                <a:off x="983673" y="2942590"/>
                <a:ext cx="33628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189" indent="-457189">
                  <a:buAutoNum type="alphaLcParenR"/>
                </a:pPr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32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pt-BR" sz="32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DBEA45F-4000-4E2D-9B2C-964B808D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73" y="2942590"/>
                <a:ext cx="336284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A6D7678-19D0-477E-908D-EFBB97D95A34}"/>
                  </a:ext>
                </a:extLst>
              </p:cNvPr>
              <p:cNvSpPr/>
              <p:nvPr/>
            </p:nvSpPr>
            <p:spPr>
              <a:xfrm>
                <a:off x="1154985" y="3761654"/>
                <a:ext cx="1257652" cy="1014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</m:oMath>
                  </m:oMathPara>
                </a14:m>
                <a:endParaRPr lang="pt-BR" sz="32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3A6D7678-19D0-477E-908D-EFBB97D95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85" y="3761654"/>
                <a:ext cx="1257652" cy="1014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39561085-79AD-4D8F-ABD8-E2573B20DFB7}"/>
                  </a:ext>
                </a:extLst>
              </p:cNvPr>
              <p:cNvSpPr/>
              <p:nvPr/>
            </p:nvSpPr>
            <p:spPr>
              <a:xfrm>
                <a:off x="2594942" y="3715147"/>
                <a:ext cx="1865191" cy="1025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5400</m:t>
                          </m:r>
                        </m:num>
                        <m:den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127</m:t>
                          </m:r>
                        </m:den>
                      </m:f>
                    </m:oMath>
                  </m:oMathPara>
                </a14:m>
                <a:endParaRPr lang="pt-BR" sz="32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39561085-79AD-4D8F-ABD8-E2573B20D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942" y="3715147"/>
                <a:ext cx="1865191" cy="1025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B523A78F-503E-40CF-84BB-844D2C4A78E3}"/>
                  </a:ext>
                </a:extLst>
              </p:cNvPr>
              <p:cNvSpPr/>
              <p:nvPr/>
            </p:nvSpPr>
            <p:spPr>
              <a:xfrm>
                <a:off x="1527622" y="5527389"/>
                <a:ext cx="2653932" cy="666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733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3733" i="1">
                          <a:latin typeface="Cambria Math" panose="02040503050406030204" pitchFamily="18" charset="0"/>
                        </a:rPr>
                        <m:t>=42,52 </m:t>
                      </m:r>
                      <m:r>
                        <a:rPr lang="pt-BR" sz="3733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3733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B523A78F-503E-40CF-84BB-844D2C4A7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622" y="5527389"/>
                <a:ext cx="2653932" cy="6667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9679CCF-6EFC-4B20-A625-1632B3E92FE2}"/>
                  </a:ext>
                </a:extLst>
              </p:cNvPr>
              <p:cNvSpPr txBox="1"/>
              <p:nvPr/>
            </p:nvSpPr>
            <p:spPr>
              <a:xfrm>
                <a:off x="6997087" y="3065411"/>
                <a:ext cx="3362849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dirty="0">
                    <a:latin typeface="Nunito" pitchFamily="2" charset="0"/>
                  </a:rPr>
                  <a:t>b) </a:t>
                </a:r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pt-BR" sz="32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9679CCF-6EFC-4B20-A625-1632B3E92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087" y="3065411"/>
                <a:ext cx="3362849" cy="791692"/>
              </a:xfrm>
              <a:prstGeom prst="rect">
                <a:avLst/>
              </a:prstGeom>
              <a:blipFill>
                <a:blip r:embed="rId7"/>
                <a:stretch>
                  <a:fillRect l="-4719" b="-146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2512F4F7-CD1B-4674-BC5B-218E231252E2}"/>
                  </a:ext>
                </a:extLst>
              </p:cNvPr>
              <p:cNvSpPr/>
              <p:nvPr/>
            </p:nvSpPr>
            <p:spPr>
              <a:xfrm>
                <a:off x="6932197" y="3978151"/>
                <a:ext cx="2080634" cy="1069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127</m:t>
                          </m:r>
                        </m:num>
                        <m:den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42,52</m:t>
                          </m:r>
                        </m:den>
                      </m:f>
                    </m:oMath>
                  </m:oMathPara>
                </a14:m>
                <a:endParaRPr lang="pt-BR" sz="32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2512F4F7-CD1B-4674-BC5B-218E23125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197" y="3978151"/>
                <a:ext cx="2080634" cy="10696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4D2F9C3-BFDA-4161-B212-2982D58FF6BD}"/>
                  </a:ext>
                </a:extLst>
              </p:cNvPr>
              <p:cNvSpPr/>
              <p:nvPr/>
            </p:nvSpPr>
            <p:spPr>
              <a:xfrm>
                <a:off x="6979511" y="5367303"/>
                <a:ext cx="22216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=2,98 </m:t>
                      </m:r>
                      <m:r>
                        <m:rPr>
                          <m:sty m:val="p"/>
                        </m:rPr>
                        <a:rPr lang="pt-BR" sz="320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pt-BR" sz="32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4D2F9C3-BFDA-4161-B212-2982D58FF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511" y="5367303"/>
                <a:ext cx="222169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86FD4471-508D-4803-B808-978A79C4E23F}"/>
                  </a:ext>
                </a:extLst>
              </p:cNvPr>
              <p:cNvSpPr/>
              <p:nvPr/>
            </p:nvSpPr>
            <p:spPr>
              <a:xfrm>
                <a:off x="6979511" y="6194175"/>
                <a:ext cx="16814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=3 </m:t>
                      </m:r>
                      <m:r>
                        <m:rPr>
                          <m:sty m:val="p"/>
                        </m:rPr>
                        <a:rPr lang="pt-BR" sz="320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pt-BR" sz="32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86FD4471-508D-4803-B808-978A79C4E2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511" y="6194175"/>
                <a:ext cx="168148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80B13E70-62DE-3A36-796A-5042AFE7189B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231031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000" dirty="0">
                <a:latin typeface="Nunito ExtraBold" pitchFamily="2" charset="0"/>
              </a:rPr>
              <a:t>RESOLUÇÃO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75D5DAF-045F-33B8-35C6-8E4F63FD55FE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: Curvo 4">
            <a:extLst>
              <a:ext uri="{FF2B5EF4-FFF2-40B4-BE49-F238E27FC236}">
                <a16:creationId xmlns:a16="http://schemas.microsoft.com/office/drawing/2014/main" id="{FFB4320E-38A3-6379-9EF7-4A2BFEF25761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808924" y="1362637"/>
            <a:ext cx="745263" cy="65637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Curvo 10">
            <a:extLst>
              <a:ext uri="{FF2B5EF4-FFF2-40B4-BE49-F238E27FC236}">
                <a16:creationId xmlns:a16="http://schemas.microsoft.com/office/drawing/2014/main" id="{56287A33-AD22-49D5-30F3-A25E0A82E1B5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677104" y="1362637"/>
            <a:ext cx="523175" cy="675304"/>
          </a:xfrm>
          <a:prstGeom prst="curved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198645C-9FAB-6F31-2F61-FDCF322DE6DD}"/>
              </a:ext>
            </a:extLst>
          </p:cNvPr>
          <p:cNvCxnSpPr>
            <a:cxnSpLocks/>
          </p:cNvCxnSpPr>
          <p:nvPr/>
        </p:nvCxnSpPr>
        <p:spPr>
          <a:xfrm>
            <a:off x="6386286" y="2019009"/>
            <a:ext cx="0" cy="47301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031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21095" y="2395537"/>
            <a:ext cx="62915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Nunito" pitchFamily="2" charset="0"/>
              </a:rPr>
              <a:t>Estamos em pleno inverno e dificilmente tem alguém que não prefere tomar um banho quente. </a:t>
            </a:r>
            <a:r>
              <a:rPr lang="pt-BR" sz="2400" b="1" dirty="0">
                <a:latin typeface="Nunito" pitchFamily="2" charset="0"/>
              </a:rPr>
              <a:t>Mas, como já deve ser de seu conhecimento, tomar um banho quente </a:t>
            </a:r>
            <a:r>
              <a:rPr lang="pt-BR" sz="2400" b="1" dirty="0">
                <a:solidFill>
                  <a:srgbClr val="C00000"/>
                </a:solidFill>
                <a:latin typeface="Nunito" pitchFamily="2" charset="0"/>
              </a:rPr>
              <a:t>custa caro</a:t>
            </a:r>
            <a:r>
              <a:rPr lang="pt-BR" sz="2400" b="1" dirty="0">
                <a:latin typeface="Nunito" pitchFamily="2" charset="0"/>
              </a:rPr>
              <a:t>!</a:t>
            </a:r>
            <a:r>
              <a:rPr lang="pt-BR" sz="2400" dirty="0">
                <a:latin typeface="Nunito" pitchFamily="2" charset="0"/>
              </a:rPr>
              <a:t> </a:t>
            </a:r>
          </a:p>
        </p:txBody>
      </p:sp>
      <p:sp>
        <p:nvSpPr>
          <p:cNvPr id="9" name="Retângulo 8"/>
          <p:cNvSpPr/>
          <p:nvPr/>
        </p:nvSpPr>
        <p:spPr>
          <a:xfrm>
            <a:off x="221095" y="1217480"/>
            <a:ext cx="9263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latin typeface="Nunito" pitchFamily="2" charset="0"/>
              </a:rPr>
              <a:t>O velho problema do Chuveiro</a:t>
            </a:r>
            <a:endParaRPr lang="pt-BR" sz="2800" dirty="0">
              <a:latin typeface="Nunito" pitchFamily="2" charset="0"/>
            </a:endParaRPr>
          </a:p>
        </p:txBody>
      </p:sp>
      <p:pic>
        <p:nvPicPr>
          <p:cNvPr id="7172" name="Picture 4" descr="simpaticos gifs | WiffleGif">
            <a:extLst>
              <a:ext uri="{FF2B5EF4-FFF2-40B4-BE49-F238E27FC236}">
                <a16:creationId xmlns:a16="http://schemas.microsoft.com/office/drawing/2014/main" id="{06E0E675-CA90-7166-13C6-DD1CD768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395537"/>
            <a:ext cx="3810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5D22334-1A84-C89D-A70E-208D24CF6F4E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414060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ENERGIA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CF8397-D1B8-8E4F-484A-50EBC4FAC259}"/>
              </a:ext>
            </a:extLst>
          </p:cNvPr>
          <p:cNvCxnSpPr/>
          <p:nvPr/>
        </p:nvCxnSpPr>
        <p:spPr>
          <a:xfrm>
            <a:off x="221095" y="972664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36650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21095" y="2051553"/>
            <a:ext cx="62314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latin typeface="Nunito" pitchFamily="2" charset="0"/>
              </a:rPr>
              <a:t>O custo do uso do chuveiro está diretamente relacionado à quantidade de energia elétrica consumida no ato do banho. </a:t>
            </a:r>
          </a:p>
          <a:p>
            <a:pPr algn="just"/>
            <a:endParaRPr lang="pt-BR" sz="2800" b="1" dirty="0">
              <a:latin typeface="Nunito" pitchFamily="2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21095" y="1294318"/>
            <a:ext cx="7426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latin typeface="Nunito" pitchFamily="2" charset="0"/>
              </a:rPr>
              <a:t>O velho problema do Chuveiro</a:t>
            </a:r>
            <a:endParaRPr lang="pt-BR" sz="3200" dirty="0">
              <a:latin typeface="Nunito" pitchFamily="2" charset="0"/>
            </a:endParaRPr>
          </a:p>
        </p:txBody>
      </p:sp>
      <p:pic>
        <p:nvPicPr>
          <p:cNvPr id="10" name="Imagem 9" descr="conta_luz.jpg"/>
          <p:cNvPicPr>
            <a:picLocks noChangeAspect="1"/>
          </p:cNvPicPr>
          <p:nvPr/>
        </p:nvPicPr>
        <p:blipFill>
          <a:blip r:embed="rId2"/>
          <a:srcRect l="13194"/>
          <a:stretch>
            <a:fillRect/>
          </a:stretch>
        </p:blipFill>
        <p:spPr>
          <a:xfrm>
            <a:off x="7491075" y="1235247"/>
            <a:ext cx="3666067" cy="20975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7369849" y="3576013"/>
            <a:ext cx="376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Nunito" pitchFamily="2" charset="0"/>
              </a:rPr>
              <a:t>Fig.3 – Conta de Energia</a:t>
            </a:r>
            <a:r>
              <a:rPr lang="pt-BR" sz="2400" baseline="30000" dirty="0">
                <a:latin typeface="Nunito" pitchFamily="2" charset="0"/>
              </a:rPr>
              <a:t>[3]</a:t>
            </a:r>
            <a:r>
              <a:rPr lang="pt-BR" sz="2400" dirty="0">
                <a:latin typeface="Nunito" pitchFamily="2" charset="0"/>
              </a:rPr>
              <a:t>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6DD66D7-2717-3F96-BB9C-0DC2ADEF4D5C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89644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ENERGIA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9EE51FE-6866-CF3C-7550-0C1767D15E23}"/>
              </a:ext>
            </a:extLst>
          </p:cNvPr>
          <p:cNvCxnSpPr/>
          <p:nvPr/>
        </p:nvCxnSpPr>
        <p:spPr>
          <a:xfrm>
            <a:off x="221095" y="928596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za GIFs - Get the best GIF on GIPHY">
            <a:extLst>
              <a:ext uri="{FF2B5EF4-FFF2-40B4-BE49-F238E27FC236}">
                <a16:creationId xmlns:a16="http://schemas.microsoft.com/office/drawing/2014/main" id="{B8D6E1CF-21CD-6180-50AA-DEC3B0CF0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109" y="4110331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8219ACD-4902-34C3-2BE3-F1D5C468EBEC}"/>
              </a:ext>
            </a:extLst>
          </p:cNvPr>
          <p:cNvSpPr txBox="1"/>
          <p:nvPr/>
        </p:nvSpPr>
        <p:spPr>
          <a:xfrm>
            <a:off x="149224" y="4609328"/>
            <a:ext cx="6375208" cy="1055608"/>
          </a:xfrm>
          <a:prstGeom prst="roundRect">
            <a:avLst/>
          </a:prstGeom>
          <a:solidFill>
            <a:srgbClr val="FF0066"/>
          </a:solidFill>
          <a:ln w="762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pt-BR" sz="2800" b="1" dirty="0">
                <a:latin typeface="Nunito" pitchFamily="2" charset="0"/>
              </a:rPr>
              <a:t>Como determinar o custo da energia elétrica consumida em um banho?</a:t>
            </a:r>
          </a:p>
        </p:txBody>
      </p:sp>
    </p:spTree>
    <p:extLst>
      <p:ext uri="{BB962C8B-B14F-4D97-AF65-F5344CB8AC3E}">
        <p14:creationId xmlns:p14="http://schemas.microsoft.com/office/powerpoint/2010/main" val="2650698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031400" y="1157317"/>
            <a:ext cx="81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latin typeface="Nunito" pitchFamily="2" charset="0"/>
              </a:rPr>
              <a:t>Estratégia de Solução do Problema</a:t>
            </a:r>
            <a:endParaRPr lang="pt-BR" sz="3600" dirty="0">
              <a:latin typeface="Nunito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80571" y="4662548"/>
            <a:ext cx="744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Nunito" pitchFamily="2" charset="0"/>
              </a:rPr>
              <a:t>O que nos leva as subquestões:</a:t>
            </a:r>
          </a:p>
          <a:p>
            <a:pPr algn="just"/>
            <a:endParaRPr lang="pt-BR" sz="2400" b="1" dirty="0">
              <a:latin typeface="Nunito" pitchFamily="2" charset="0"/>
            </a:endParaRPr>
          </a:p>
          <a:p>
            <a:pPr algn="just"/>
            <a:r>
              <a:rPr lang="pt-BR" sz="2400" dirty="0">
                <a:latin typeface="Nunito" pitchFamily="2" charset="0"/>
              </a:rPr>
              <a:t>Como estimar a energia consumida pelo chuveiro?</a:t>
            </a:r>
          </a:p>
          <a:p>
            <a:pPr algn="just"/>
            <a:r>
              <a:rPr lang="pt-BR" sz="2400" dirty="0">
                <a:latin typeface="Nunito" pitchFamily="2" charset="0"/>
              </a:rPr>
              <a:t>Como se mede energia?</a:t>
            </a:r>
          </a:p>
          <a:p>
            <a:pPr algn="just"/>
            <a:r>
              <a:rPr lang="pt-BR" sz="2400" dirty="0">
                <a:latin typeface="Nunito" pitchFamily="2" charset="0"/>
              </a:rPr>
              <a:t>O que o fabricante do chuveiro nos informa?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B518012-D439-8F0B-5BA0-D223556B924A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40334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ENERGIA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DBE9BD9-ED0B-E4E6-4D2C-158C7F695EFC}"/>
              </a:ext>
            </a:extLst>
          </p:cNvPr>
          <p:cNvCxnSpPr/>
          <p:nvPr/>
        </p:nvCxnSpPr>
        <p:spPr>
          <a:xfrm>
            <a:off x="221095" y="961646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2EFED20A-9484-4BCD-6E0E-D671F51506E0}"/>
              </a:ext>
            </a:extLst>
          </p:cNvPr>
          <p:cNvSpPr txBox="1"/>
          <p:nvPr/>
        </p:nvSpPr>
        <p:spPr>
          <a:xfrm>
            <a:off x="580571" y="2098080"/>
            <a:ext cx="5355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Nunito" pitchFamily="2" charset="0"/>
              </a:rPr>
              <a:t>Qual é a questão central?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D6A637-BE3E-CA07-400D-24E7490586D8}"/>
              </a:ext>
            </a:extLst>
          </p:cNvPr>
          <p:cNvSpPr txBox="1"/>
          <p:nvPr/>
        </p:nvSpPr>
        <p:spPr>
          <a:xfrm>
            <a:off x="580571" y="4016643"/>
            <a:ext cx="8403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Nunito" pitchFamily="2" charset="0"/>
              </a:rPr>
              <a:t>Determinar </a:t>
            </a:r>
            <a:r>
              <a:rPr lang="pt-BR" sz="2000" b="1" dirty="0">
                <a:solidFill>
                  <a:srgbClr val="C00000"/>
                </a:solidFill>
                <a:latin typeface="Nunito" pitchFamily="2" charset="0"/>
              </a:rPr>
              <a:t>o custo da energia elétrica consumida pelo chuveiro</a:t>
            </a:r>
            <a:r>
              <a:rPr lang="pt-BR" sz="2000" dirty="0">
                <a:latin typeface="Nunito" pitchFamily="2" charset="0"/>
              </a:rPr>
              <a:t>.</a:t>
            </a:r>
          </a:p>
        </p:txBody>
      </p:sp>
      <p:pic>
        <p:nvPicPr>
          <p:cNvPr id="2050" name="Picture 2" descr="No Doubt What Sticker by Derek Hunten">
            <a:extLst>
              <a:ext uri="{FF2B5EF4-FFF2-40B4-BE49-F238E27FC236}">
                <a16:creationId xmlns:a16="http://schemas.microsoft.com/office/drawing/2014/main" id="{D94D0164-F488-3A5E-1EE4-E62CDA7B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14" y="18172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914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chuvei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64" y="2443695"/>
            <a:ext cx="2781285" cy="296038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27764" y="1685478"/>
            <a:ext cx="8394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1" dirty="0">
                <a:latin typeface="Nunito" pitchFamily="2" charset="0"/>
              </a:rPr>
              <a:t>1º  Saber o que o fabricante do chuveiro informa sobre a máquina.</a:t>
            </a:r>
            <a:endParaRPr lang="pt-BR" sz="2000" dirty="0">
              <a:latin typeface="Nunito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827764" y="6039573"/>
            <a:ext cx="3259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Nunito" pitchFamily="2" charset="0"/>
              </a:rPr>
              <a:t>Fig.4 – Chuveiro Elétrico 220 V</a:t>
            </a:r>
            <a:r>
              <a:rPr lang="pt-BR" sz="1600" baseline="30000" dirty="0">
                <a:latin typeface="Nunito" pitchFamily="2" charset="0"/>
              </a:rPr>
              <a:t>[4]</a:t>
            </a:r>
            <a:r>
              <a:rPr lang="pt-BR" sz="1600" dirty="0">
                <a:latin typeface="Nunito" pitchFamily="2" charset="0"/>
              </a:rPr>
              <a:t> 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158067" y="865318"/>
            <a:ext cx="6926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latin typeface="Nunito" pitchFamily="2" charset="0"/>
              </a:rPr>
              <a:t>Informações do Fabricante</a:t>
            </a:r>
            <a:endParaRPr lang="pt-BR" sz="3200" dirty="0">
              <a:latin typeface="Nunito" pitchFamily="2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09DA75-3AC9-EEBE-A739-B85E40BD78E7}"/>
              </a:ext>
            </a:extLst>
          </p:cNvPr>
          <p:cNvSpPr txBox="1">
            <a:spLocks noChangeArrowheads="1"/>
          </p:cNvSpPr>
          <p:nvPr/>
        </p:nvSpPr>
        <p:spPr>
          <a:xfrm>
            <a:off x="200542" y="329605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ENERGIA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7ACDFBB-FA72-CF13-5C87-CADD9A356E2F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1F54EF27-2492-19FB-8FD3-8E5BFA1A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251" y="3833886"/>
            <a:ext cx="1321642" cy="26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57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chuvei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7" y="1495316"/>
            <a:ext cx="4452512" cy="4739227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C0BD487-FD80-05BB-2DEE-EDC89C07221F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97520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ENERGIA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D8D6130-1B86-784A-2285-9B896596A3F6}"/>
              </a:ext>
            </a:extLst>
          </p:cNvPr>
          <p:cNvCxnSpPr/>
          <p:nvPr/>
        </p:nvCxnSpPr>
        <p:spPr>
          <a:xfrm>
            <a:off x="221095" y="906562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930FBA40-9399-DA5F-1E2E-9001C14F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04" y="2871195"/>
            <a:ext cx="4877223" cy="993734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2CCA816-3A77-C045-CDD8-4B82A83954ED}"/>
              </a:ext>
            </a:extLst>
          </p:cNvPr>
          <p:cNvSpPr txBox="1"/>
          <p:nvPr/>
        </p:nvSpPr>
        <p:spPr>
          <a:xfrm>
            <a:off x="1060149" y="6234543"/>
            <a:ext cx="3259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Nunito" pitchFamily="2" charset="0"/>
              </a:rPr>
              <a:t>Fig.4 – Chuveiro Elétrico 220 V</a:t>
            </a:r>
            <a:r>
              <a:rPr lang="pt-BR" sz="1600" baseline="30000" dirty="0">
                <a:latin typeface="Nunito" pitchFamily="2" charset="0"/>
              </a:rPr>
              <a:t>[4]</a:t>
            </a:r>
            <a:r>
              <a:rPr lang="pt-BR" sz="1600" dirty="0">
                <a:latin typeface="Nunit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265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947067" y="1708287"/>
            <a:ext cx="7426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i="1" dirty="0">
                <a:latin typeface="Nunito" pitchFamily="2" charset="0"/>
              </a:rPr>
              <a:t>Informações do Fabricante</a:t>
            </a:r>
            <a:endParaRPr lang="pt-BR" sz="2400" dirty="0">
              <a:latin typeface="Nunito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948268" y="483707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" pitchFamily="2" charset="0"/>
              </a:rPr>
              <a:t>Tabela 1 – Especificações do Chuveiro para 110 V e 220 V.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44334" y="974296"/>
            <a:ext cx="81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latin typeface="Nunito" pitchFamily="2" charset="0"/>
              </a:rPr>
              <a:t>Respondendo as subquestões</a:t>
            </a:r>
            <a:endParaRPr lang="pt-BR" sz="3600" dirty="0">
              <a:latin typeface="Nunito" pitchFamily="2" charset="0"/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199694"/>
              </p:ext>
            </p:extLst>
          </p:nvPr>
        </p:nvGraphicFramePr>
        <p:xfrm>
          <a:off x="948267" y="2345271"/>
          <a:ext cx="91440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Tensão de Ligação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Potência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Corrente elétrica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Espessura do Fio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220 V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5500 W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30 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4 mm</a:t>
                      </a:r>
                      <a:r>
                        <a:rPr lang="pt-BR" sz="3200" baseline="30000" dirty="0"/>
                        <a:t>2</a:t>
                      </a:r>
                      <a:endParaRPr lang="pt-BR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127</a:t>
                      </a:r>
                      <a:r>
                        <a:rPr lang="pt-BR" sz="3200" baseline="0" dirty="0"/>
                        <a:t> V</a:t>
                      </a:r>
                      <a:endParaRPr lang="pt-BR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5500 W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50 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200" dirty="0">
                          <a:latin typeface="Nunito" pitchFamily="2" charset="0"/>
                        </a:rPr>
                        <a:t>10 mm</a:t>
                      </a:r>
                      <a:r>
                        <a:rPr lang="pt-BR" sz="3200" baseline="30000" dirty="0"/>
                        <a:t>2</a:t>
                      </a:r>
                      <a:endParaRPr lang="pt-BR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Elipse 12"/>
          <p:cNvSpPr/>
          <p:nvPr/>
        </p:nvSpPr>
        <p:spPr>
          <a:xfrm>
            <a:off x="3522134" y="3175004"/>
            <a:ext cx="1794933" cy="1667933"/>
          </a:xfrm>
          <a:prstGeom prst="ellipse">
            <a:avLst/>
          </a:prstGeom>
          <a:noFill/>
          <a:ln w="38100">
            <a:solidFill>
              <a:srgbClr val="FF0066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Nunito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032933" y="5491484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Nunito" pitchFamily="2" charset="0"/>
              </a:rPr>
              <a:t>A tabela mostra que para dois chuveiros de mesmo modelo, um para 220 V e outro para 110 V, as potências são iguais.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888180F-931C-E24A-CC57-E2128AE1A021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0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rgbClr val="0081CA"/>
                </a:solidFill>
                <a:latin typeface="Nunito ExtraBold" pitchFamily="2" charset="0"/>
              </a:rPr>
              <a:t>ENERGIA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8E6D587-F33D-DD67-3737-5C0963DA6059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20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9"/>
          <p:cNvGrpSpPr/>
          <p:nvPr/>
        </p:nvGrpSpPr>
        <p:grpSpPr>
          <a:xfrm>
            <a:off x="2196151" y="1646684"/>
            <a:ext cx="7314261" cy="2191984"/>
            <a:chOff x="0" y="-2"/>
            <a:chExt cx="14628520" cy="4383966"/>
          </a:xfrm>
        </p:grpSpPr>
        <p:grpSp>
          <p:nvGrpSpPr>
            <p:cNvPr id="126" name="Group 126"/>
            <p:cNvGrpSpPr/>
            <p:nvPr/>
          </p:nvGrpSpPr>
          <p:grpSpPr>
            <a:xfrm>
              <a:off x="0" y="-2"/>
              <a:ext cx="14628520" cy="3879693"/>
              <a:chOff x="0" y="-2"/>
              <a:chExt cx="14628519" cy="3879692"/>
            </a:xfrm>
          </p:grpSpPr>
          <p:pic>
            <p:nvPicPr>
              <p:cNvPr id="112" name="circuitoSerie.pdf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115322"/>
                <a:ext cx="6658006" cy="36633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23" name="Group 123"/>
              <p:cNvGrpSpPr/>
              <p:nvPr/>
            </p:nvGrpSpPr>
            <p:grpSpPr>
              <a:xfrm>
                <a:off x="9339291" y="-2"/>
                <a:ext cx="5289228" cy="3879692"/>
                <a:chOff x="0" y="-1"/>
                <a:chExt cx="5289226" cy="3879690"/>
              </a:xfrm>
            </p:grpSpPr>
            <p:sp>
              <p:nvSpPr>
                <p:cNvPr id="113" name="Shape 113"/>
                <p:cNvSpPr/>
                <p:nvPr/>
              </p:nvSpPr>
              <p:spPr>
                <a:xfrm>
                  <a:off x="0" y="315372"/>
                  <a:ext cx="5289226" cy="31920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3200">
                      <a:solidFill>
                        <a:srgbClr val="FFFFFF"/>
                      </a:solidFill>
                    </a:defRPr>
                  </a:pPr>
                  <a:endParaRPr sz="1600" dirty="0">
                    <a:latin typeface="Nunito" pitchFamily="2" charset="0"/>
                  </a:endParaRPr>
                </a:p>
              </p:txBody>
            </p:sp>
            <p:sp>
              <p:nvSpPr>
                <p:cNvPr id="114" name="Shape 114"/>
                <p:cNvSpPr/>
                <p:nvPr/>
              </p:nvSpPr>
              <p:spPr>
                <a:xfrm>
                  <a:off x="2537228" y="139769"/>
                  <a:ext cx="283157" cy="31259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3200">
                      <a:solidFill>
                        <a:srgbClr val="FFFFFF"/>
                      </a:solidFill>
                    </a:defRPr>
                  </a:pPr>
                  <a:endParaRPr sz="1600" dirty="0">
                    <a:latin typeface="Nunito" pitchFamily="2" charset="0"/>
                  </a:endParaRPr>
                </a:p>
              </p:txBody>
            </p:sp>
            <p:sp>
              <p:nvSpPr>
                <p:cNvPr id="115" name="Shape 115"/>
                <p:cNvSpPr/>
                <p:nvPr/>
              </p:nvSpPr>
              <p:spPr>
                <a:xfrm flipV="1">
                  <a:off x="2558821" y="-1"/>
                  <a:ext cx="1" cy="613567"/>
                </a:xfrm>
                <a:prstGeom prst="line">
                  <a:avLst/>
                </a:prstGeom>
                <a:noFill/>
                <a:ln w="127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3200"/>
                  </a:pPr>
                  <a:endParaRPr sz="1600" dirty="0">
                    <a:latin typeface="Nunito" pitchFamily="2" charset="0"/>
                  </a:endParaRPr>
                </a:p>
              </p:txBody>
            </p:sp>
            <p:sp>
              <p:nvSpPr>
                <p:cNvPr id="116" name="Shape 116"/>
                <p:cNvSpPr/>
                <p:nvPr/>
              </p:nvSpPr>
              <p:spPr>
                <a:xfrm flipV="1">
                  <a:off x="2812821" y="161273"/>
                  <a:ext cx="1" cy="312592"/>
                </a:xfrm>
                <a:prstGeom prst="line">
                  <a:avLst/>
                </a:prstGeom>
                <a:noFill/>
                <a:ln w="127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3200"/>
                  </a:pPr>
                  <a:endParaRPr sz="1600" dirty="0">
                    <a:latin typeface="Nunito" pitchFamily="2" charset="0"/>
                  </a:endParaRPr>
                </a:p>
              </p:txBody>
            </p:sp>
            <p:grpSp>
              <p:nvGrpSpPr>
                <p:cNvPr id="119" name="Group 119"/>
                <p:cNvGrpSpPr/>
                <p:nvPr/>
              </p:nvGrpSpPr>
              <p:grpSpPr>
                <a:xfrm>
                  <a:off x="3804477" y="2974671"/>
                  <a:ext cx="762002" cy="905018"/>
                  <a:chOff x="0" y="-27129"/>
                  <a:chExt cx="762001" cy="905017"/>
                </a:xfrm>
              </p:grpSpPr>
              <p:sp>
                <p:nvSpPr>
                  <p:cNvPr id="117" name="Shape 117"/>
                  <p:cNvSpPr/>
                  <p:nvPr/>
                </p:nvSpPr>
                <p:spPr>
                  <a:xfrm>
                    <a:off x="0" y="115887"/>
                    <a:ext cx="762001" cy="7620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3200">
                        <a:solidFill>
                          <a:srgbClr val="FFFFFF"/>
                        </a:solidFill>
                      </a:defRPr>
                    </a:pPr>
                    <a:endParaRPr sz="1600" dirty="0">
                      <a:latin typeface="Nunito" pitchFamily="2" charset="0"/>
                    </a:endParaRPr>
                  </a:p>
                </p:txBody>
              </p:sp>
              <p:sp>
                <p:nvSpPr>
                  <p:cNvPr id="118" name="Shape 118"/>
                  <p:cNvSpPr/>
                  <p:nvPr/>
                </p:nvSpPr>
                <p:spPr>
                  <a:xfrm>
                    <a:off x="202952" y="-27129"/>
                    <a:ext cx="468077" cy="88293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>
                    <a:lvl1pPr>
                      <a:defRPr sz="4800">
                        <a:solidFill>
                          <a:srgbClr val="444444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2400" dirty="0">
                        <a:latin typeface="Nunito" pitchFamily="2" charset="0"/>
                      </a:rPr>
                      <a:t>x</a:t>
                    </a:r>
                  </a:p>
                </p:txBody>
              </p:sp>
            </p:grpSp>
            <p:grpSp>
              <p:nvGrpSpPr>
                <p:cNvPr id="122" name="Group 122"/>
                <p:cNvGrpSpPr/>
                <p:nvPr/>
              </p:nvGrpSpPr>
              <p:grpSpPr>
                <a:xfrm>
                  <a:off x="721721" y="2974671"/>
                  <a:ext cx="762002" cy="905018"/>
                  <a:chOff x="0" y="-27129"/>
                  <a:chExt cx="762001" cy="905017"/>
                </a:xfrm>
              </p:grpSpPr>
              <p:sp>
                <p:nvSpPr>
                  <p:cNvPr id="120" name="Shape 120"/>
                  <p:cNvSpPr/>
                  <p:nvPr/>
                </p:nvSpPr>
                <p:spPr>
                  <a:xfrm>
                    <a:off x="0" y="115887"/>
                    <a:ext cx="762001" cy="7620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>
                      <a:defRPr sz="3200">
                        <a:solidFill>
                          <a:srgbClr val="FFFFFF"/>
                        </a:solidFill>
                      </a:defRPr>
                    </a:pPr>
                    <a:endParaRPr sz="1600" dirty="0">
                      <a:latin typeface="Nunito" pitchFamily="2" charset="0"/>
                    </a:endParaRPr>
                  </a:p>
                </p:txBody>
              </p:sp>
              <p:sp>
                <p:nvSpPr>
                  <p:cNvPr id="121" name="Shape 121"/>
                  <p:cNvSpPr/>
                  <p:nvPr/>
                </p:nvSpPr>
                <p:spPr>
                  <a:xfrm>
                    <a:off x="202952" y="-27129"/>
                    <a:ext cx="468077" cy="88293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35719" tIns="35719" rIns="35719" bIns="35719" numCol="1" anchor="ctr">
                    <a:spAutoFit/>
                  </a:bodyPr>
                  <a:lstStyle>
                    <a:lvl1pPr>
                      <a:defRPr sz="4800">
                        <a:solidFill>
                          <a:srgbClr val="444444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2400" dirty="0">
                        <a:latin typeface="Nunito" pitchFamily="2" charset="0"/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124" name="Shape 124"/>
              <p:cNvSpPr/>
              <p:nvPr/>
            </p:nvSpPr>
            <p:spPr>
              <a:xfrm>
                <a:off x="2292034" y="2876329"/>
                <a:ext cx="423194" cy="6059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l">
                  <a:defRPr sz="3000">
                    <a:solidFill>
                      <a:srgbClr val="44444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500" dirty="0">
                    <a:latin typeface="Nunito" pitchFamily="2" charset="0"/>
                  </a:rPr>
                  <a:t>A</a:t>
                </a: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4044633" y="2876329"/>
                <a:ext cx="403958" cy="6059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 algn="l">
                  <a:defRPr sz="3000">
                    <a:solidFill>
                      <a:srgbClr val="444444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500" dirty="0">
                    <a:latin typeface="Nunito" pitchFamily="2" charset="0"/>
                  </a:rPr>
                  <a:t>B</a:t>
                </a:r>
              </a:p>
            </p:txBody>
          </p:sp>
        </p:grpSp>
        <p:sp>
          <p:nvSpPr>
            <p:cNvPr id="127" name="Shape 127"/>
            <p:cNvSpPr/>
            <p:nvPr/>
          </p:nvSpPr>
          <p:spPr>
            <a:xfrm>
              <a:off x="10242233" y="3778028"/>
              <a:ext cx="423194" cy="6059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3000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500" dirty="0">
                  <a:latin typeface="Nunito" pitchFamily="2" charset="0"/>
                </a:rPr>
                <a:t>A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13341032" y="3778028"/>
              <a:ext cx="403958" cy="6059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>
                <a:defRPr sz="3000">
                  <a:solidFill>
                    <a:srgbClr val="444444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500" dirty="0">
                  <a:latin typeface="Nunito" pitchFamily="2" charset="0"/>
                </a:rPr>
                <a:t>B</a:t>
              </a:r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6171494" y="2314544"/>
            <a:ext cx="916694" cy="452509"/>
            <a:chOff x="0" y="-27126"/>
            <a:chExt cx="1833386" cy="905015"/>
          </a:xfrm>
        </p:grpSpPr>
        <p:grpSp>
          <p:nvGrpSpPr>
            <p:cNvPr id="134" name="Group 134"/>
            <p:cNvGrpSpPr/>
            <p:nvPr/>
          </p:nvGrpSpPr>
          <p:grpSpPr>
            <a:xfrm>
              <a:off x="969548" y="-27126"/>
              <a:ext cx="863838" cy="905015"/>
              <a:chOff x="0" y="-27126"/>
              <a:chExt cx="863837" cy="905014"/>
            </a:xfrm>
          </p:grpSpPr>
          <p:sp>
            <p:nvSpPr>
              <p:cNvPr id="132" name="Shape 132"/>
              <p:cNvSpPr/>
              <p:nvPr/>
            </p:nvSpPr>
            <p:spPr>
              <a:xfrm>
                <a:off x="0" y="115887"/>
                <a:ext cx="762001" cy="762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 sz="1600" dirty="0">
                  <a:latin typeface="Nunito" pitchFamily="2" charset="0"/>
                </a:endParaRPr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23862" y="-27126"/>
                <a:ext cx="839975" cy="882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2400" dirty="0">
                    <a:solidFill>
                      <a:srgbClr val="773F9B"/>
                    </a:solidFill>
                    <a:latin typeface="Nunito" pitchFamily="2" charset="0"/>
                    <a:ea typeface="Calibri"/>
                    <a:cs typeface="Calibri"/>
                    <a:sym typeface="Calibri"/>
                  </a:rPr>
                  <a:t>A</a:t>
                </a:r>
                <a:r>
                  <a:rPr sz="2400" baseline="-25000" dirty="0">
                    <a:solidFill>
                      <a:srgbClr val="773F9B"/>
                    </a:solidFill>
                    <a:latin typeface="Nunito" pitchFamily="2" charset="0"/>
                    <a:ea typeface="Calibri"/>
                    <a:cs typeface="Calibri"/>
                    <a:sym typeface="Calibri"/>
                  </a:rPr>
                  <a:t>1</a:t>
                </a:r>
              </a:p>
            </p:txBody>
          </p:sp>
        </p:grpSp>
        <p:sp>
          <p:nvSpPr>
            <p:cNvPr id="135" name="Shape 135"/>
            <p:cNvSpPr/>
            <p:nvPr/>
          </p:nvSpPr>
          <p:spPr>
            <a:xfrm>
              <a:off x="0" y="220065"/>
              <a:ext cx="1009891" cy="452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lvl="0" algn="l">
                <a:defRPr sz="1800"/>
              </a:pPr>
              <a:r>
                <a:rPr sz="1000" i="1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I</a:t>
              </a:r>
              <a:r>
                <a:rPr sz="1000" baseline="-25000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1</a:t>
              </a:r>
              <a:r>
                <a:rPr sz="1000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 = 2</a:t>
              </a:r>
              <a:r>
                <a:rPr lang="pt-PT" sz="1000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 </a:t>
              </a:r>
              <a:r>
                <a:rPr sz="1000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A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7995473" y="3139861"/>
            <a:ext cx="440827" cy="747604"/>
            <a:chOff x="-1" y="-27126"/>
            <a:chExt cx="881653" cy="1495205"/>
          </a:xfrm>
        </p:grpSpPr>
        <p:grpSp>
          <p:nvGrpSpPr>
            <p:cNvPr id="139" name="Group 139"/>
            <p:cNvGrpSpPr/>
            <p:nvPr/>
          </p:nvGrpSpPr>
          <p:grpSpPr>
            <a:xfrm>
              <a:off x="-1" y="-27126"/>
              <a:ext cx="863837" cy="905015"/>
              <a:chOff x="0" y="-27126"/>
              <a:chExt cx="863835" cy="905014"/>
            </a:xfrm>
          </p:grpSpPr>
          <p:sp>
            <p:nvSpPr>
              <p:cNvPr id="137" name="Shape 137"/>
              <p:cNvSpPr/>
              <p:nvPr/>
            </p:nvSpPr>
            <p:spPr>
              <a:xfrm>
                <a:off x="0" y="115887"/>
                <a:ext cx="762001" cy="762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 sz="1600" dirty="0">
                  <a:latin typeface="Nunito" pitchFamily="2" charset="0"/>
                </a:endParaRPr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23862" y="-27126"/>
                <a:ext cx="839973" cy="8829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2400" dirty="0">
                    <a:solidFill>
                      <a:srgbClr val="773F9B"/>
                    </a:solidFill>
                    <a:latin typeface="Nunito" pitchFamily="2" charset="0"/>
                    <a:ea typeface="Calibri"/>
                    <a:cs typeface="Calibri"/>
                    <a:sym typeface="Calibri"/>
                  </a:rPr>
                  <a:t>A</a:t>
                </a:r>
                <a:r>
                  <a:rPr sz="2400" baseline="-25000" dirty="0">
                    <a:solidFill>
                      <a:srgbClr val="773F9B"/>
                    </a:solidFill>
                    <a:latin typeface="Nunito" pitchFamily="2" charset="0"/>
                    <a:ea typeface="Calibri"/>
                    <a:cs typeface="Calibri"/>
                    <a:sym typeface="Calibri"/>
                  </a:rPr>
                  <a:t>2</a:t>
                </a:r>
              </a:p>
            </p:txBody>
          </p:sp>
        </p:grpSp>
        <p:sp>
          <p:nvSpPr>
            <p:cNvPr id="140" name="Shape 140"/>
            <p:cNvSpPr/>
            <p:nvPr/>
          </p:nvSpPr>
          <p:spPr>
            <a:xfrm>
              <a:off x="1" y="1016032"/>
              <a:ext cx="881651" cy="452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lvl="0" algn="l">
                <a:defRPr sz="1800"/>
              </a:pPr>
              <a:r>
                <a:rPr sz="1000" i="1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I</a:t>
              </a:r>
              <a:r>
                <a:rPr sz="1000" baseline="-25000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2</a:t>
              </a:r>
              <a:r>
                <a:rPr sz="1000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 = 2</a:t>
              </a:r>
              <a:r>
                <a:rPr sz="1000" baseline="-25000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A</a:t>
              </a:r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9314669" y="2314544"/>
            <a:ext cx="983765" cy="452509"/>
            <a:chOff x="-1" y="-27126"/>
            <a:chExt cx="1967528" cy="905015"/>
          </a:xfrm>
        </p:grpSpPr>
        <p:grpSp>
          <p:nvGrpSpPr>
            <p:cNvPr id="144" name="Group 144"/>
            <p:cNvGrpSpPr/>
            <p:nvPr/>
          </p:nvGrpSpPr>
          <p:grpSpPr>
            <a:xfrm>
              <a:off x="-1" y="-27126"/>
              <a:ext cx="863837" cy="905015"/>
              <a:chOff x="0" y="-27126"/>
              <a:chExt cx="863835" cy="905014"/>
            </a:xfrm>
          </p:grpSpPr>
          <p:sp>
            <p:nvSpPr>
              <p:cNvPr id="142" name="Shape 142"/>
              <p:cNvSpPr/>
              <p:nvPr/>
            </p:nvSpPr>
            <p:spPr>
              <a:xfrm>
                <a:off x="0" y="115887"/>
                <a:ext cx="762001" cy="762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 sz="1600" dirty="0">
                  <a:latin typeface="Nunito" pitchFamily="2" charset="0"/>
                </a:endParaRPr>
              </a:p>
            </p:txBody>
          </p:sp>
          <p:sp>
            <p:nvSpPr>
              <p:cNvPr id="143" name="Shape 143"/>
              <p:cNvSpPr/>
              <p:nvPr/>
            </p:nvSpPr>
            <p:spPr>
              <a:xfrm>
                <a:off x="23862" y="-27126"/>
                <a:ext cx="839973" cy="882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2400" dirty="0">
                    <a:solidFill>
                      <a:srgbClr val="773F9B"/>
                    </a:solidFill>
                    <a:latin typeface="Nunito" pitchFamily="2" charset="0"/>
                    <a:ea typeface="Calibri"/>
                    <a:cs typeface="Calibri"/>
                    <a:sym typeface="Calibri"/>
                  </a:rPr>
                  <a:t>A</a:t>
                </a:r>
                <a:r>
                  <a:rPr sz="2400" baseline="-25000" dirty="0">
                    <a:solidFill>
                      <a:srgbClr val="773F9B"/>
                    </a:solidFill>
                    <a:latin typeface="Nunito" pitchFamily="2" charset="0"/>
                    <a:ea typeface="Calibri"/>
                    <a:cs typeface="Calibri"/>
                    <a:sym typeface="Calibri"/>
                  </a:rPr>
                  <a:t>3</a:t>
                </a:r>
              </a:p>
            </p:txBody>
          </p:sp>
        </p:grpSp>
        <p:sp>
          <p:nvSpPr>
            <p:cNvPr id="145" name="Shape 145"/>
            <p:cNvSpPr/>
            <p:nvPr/>
          </p:nvSpPr>
          <p:spPr>
            <a:xfrm>
              <a:off x="957636" y="220065"/>
              <a:ext cx="1009891" cy="452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lvl="0" algn="l">
                <a:defRPr sz="1800"/>
              </a:pPr>
              <a:r>
                <a:rPr sz="1000" i="1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I</a:t>
              </a:r>
              <a:r>
                <a:rPr sz="1000" baseline="-25000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3</a:t>
              </a:r>
              <a:r>
                <a:rPr sz="1000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 = 2</a:t>
              </a:r>
              <a:r>
                <a:rPr lang="pt-PT" sz="1000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 </a:t>
              </a:r>
              <a:r>
                <a:rPr sz="1000" dirty="0">
                  <a:solidFill>
                    <a:srgbClr val="773F9B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A</a:t>
              </a:r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7110817" y="2011899"/>
            <a:ext cx="1832636" cy="1078507"/>
            <a:chOff x="-1" y="0"/>
            <a:chExt cx="3665269" cy="2157011"/>
          </a:xfrm>
        </p:grpSpPr>
        <p:sp>
          <p:nvSpPr>
            <p:cNvPr id="150" name="Shape 150"/>
            <p:cNvSpPr/>
            <p:nvPr/>
          </p:nvSpPr>
          <p:spPr>
            <a:xfrm rot="10800000" flipH="1">
              <a:off x="-1" y="0"/>
              <a:ext cx="1676301" cy="2157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18966" extrusionOk="0">
                  <a:moveTo>
                    <a:pt x="21351" y="441"/>
                  </a:moveTo>
                  <a:cubicBezTo>
                    <a:pt x="10610" y="-1506"/>
                    <a:pt x="-249" y="3248"/>
                    <a:pt x="5" y="9785"/>
                  </a:cubicBezTo>
                  <a:cubicBezTo>
                    <a:pt x="237" y="15764"/>
                    <a:pt x="9898" y="20094"/>
                    <a:pt x="19906" y="18705"/>
                  </a:cubicBezTo>
                </a:path>
              </a:pathLst>
            </a:custGeom>
            <a:noFill/>
            <a:ln w="25400" cap="flat">
              <a:solidFill>
                <a:srgbClr val="0099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009900"/>
                  </a:solidFill>
                </a:defRPr>
              </a:pPr>
              <a:endParaRPr sz="1600" dirty="0">
                <a:latin typeface="Nunito" pitchFamily="2" charset="0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078022" y="836651"/>
              <a:ext cx="2587246" cy="759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lvl="0">
                <a:defRPr sz="1800"/>
              </a:pPr>
              <a:r>
                <a:rPr sz="1000" dirty="0" err="1">
                  <a:solidFill>
                    <a:srgbClr val="009900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Sentido</a:t>
              </a:r>
              <a:r>
                <a:rPr sz="1000" dirty="0">
                  <a:solidFill>
                    <a:srgbClr val="009900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 </a:t>
              </a:r>
              <a:r>
                <a:rPr sz="1000" dirty="0" err="1">
                  <a:solidFill>
                    <a:srgbClr val="009900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convencional</a:t>
              </a:r>
              <a:endParaRPr sz="1000" dirty="0">
                <a:solidFill>
                  <a:srgbClr val="009900"/>
                </a:solidFill>
                <a:latin typeface="Nunito" pitchFamily="2" charset="0"/>
                <a:ea typeface="Calibri"/>
                <a:cs typeface="Calibri"/>
                <a:sym typeface="Calibri"/>
              </a:endParaRPr>
            </a:p>
            <a:p>
              <a:pPr lvl="0">
                <a:defRPr sz="1800"/>
              </a:pPr>
              <a:r>
                <a:rPr sz="1000" dirty="0">
                  <a:solidFill>
                    <a:srgbClr val="009900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da </a:t>
              </a:r>
              <a:r>
                <a:rPr sz="1000" dirty="0" err="1">
                  <a:solidFill>
                    <a:srgbClr val="009900"/>
                  </a:solidFill>
                  <a:latin typeface="Nunito" pitchFamily="2" charset="0"/>
                  <a:ea typeface="Calibri"/>
                  <a:cs typeface="Calibri"/>
                  <a:sym typeface="Calibri"/>
                </a:rPr>
                <a:t>corrente</a:t>
              </a:r>
              <a:endParaRPr sz="1000" dirty="0">
                <a:solidFill>
                  <a:srgbClr val="009900"/>
                </a:solidFill>
                <a:latin typeface="Nunito" pitchFamily="2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D608DD-55C1-6866-8C9D-950137EDCF21}"/>
              </a:ext>
            </a:extLst>
          </p:cNvPr>
          <p:cNvSpPr txBox="1"/>
          <p:nvPr/>
        </p:nvSpPr>
        <p:spPr>
          <a:xfrm>
            <a:off x="1011382" y="4603357"/>
            <a:ext cx="9850582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Nunito" pitchFamily="2" charset="0"/>
              </a:rPr>
              <a:t>Uma associação de resistores consiste de resistores ligados ao mesmo circuito.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latin typeface="Nunito" pitchFamily="2" charset="0"/>
              </a:rPr>
              <a:t>Em uma residência, lâmpadas e diversos aparelhos elétricos formam uma associação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latin typeface="Nunito" pitchFamily="2" charset="0"/>
              </a:rPr>
              <a:t>de resistores.</a:t>
            </a:r>
            <a:endParaRPr lang="pt-BR" sz="2800" dirty="0">
              <a:latin typeface="Nunito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522AC33-7CFC-7560-41CE-B86EF1FDE4A5}"/>
              </a:ext>
            </a:extLst>
          </p:cNvPr>
          <p:cNvSpPr txBox="1">
            <a:spLocks noChangeArrowheads="1"/>
          </p:cNvSpPr>
          <p:nvPr/>
        </p:nvSpPr>
        <p:spPr>
          <a:xfrm>
            <a:off x="293803" y="523464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Associação de resistores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3601D8D-6C4B-0A4D-BAD8-31878518CD19}"/>
              </a:ext>
            </a:extLst>
          </p:cNvPr>
          <p:cNvCxnSpPr/>
          <p:nvPr/>
        </p:nvCxnSpPr>
        <p:spPr>
          <a:xfrm>
            <a:off x="221095" y="1161926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hicago Electricity Sticker by UICWIEP">
            <a:extLst>
              <a:ext uri="{FF2B5EF4-FFF2-40B4-BE49-F238E27FC236}">
                <a16:creationId xmlns:a16="http://schemas.microsoft.com/office/drawing/2014/main" id="{F5A6E1B1-89D4-1ACC-6414-696E2846A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2"/>
          <a:stretch/>
        </p:blipFill>
        <p:spPr bwMode="auto">
          <a:xfrm>
            <a:off x="2147681" y="1855901"/>
            <a:ext cx="1323716" cy="11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icago Electricity Sticker by UICWIEP">
            <a:extLst>
              <a:ext uri="{FF2B5EF4-FFF2-40B4-BE49-F238E27FC236}">
                <a16:creationId xmlns:a16="http://schemas.microsoft.com/office/drawing/2014/main" id="{9A6FA150-4536-DA98-A509-D8C84552D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2"/>
          <a:stretch/>
        </p:blipFill>
        <p:spPr bwMode="auto">
          <a:xfrm>
            <a:off x="4338068" y="1843444"/>
            <a:ext cx="1323716" cy="11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 advAuto="0"/>
      <p:bldP spid="136" grpId="0" animBg="1" advAuto="0"/>
      <p:bldP spid="141" grpId="0" animBg="1" advAuto="0"/>
      <p:bldP spid="146" grpId="0" animBg="1" advAuto="0"/>
      <p:bldP spid="152" grpId="0" animBg="1" advAuto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334818" y="1061421"/>
            <a:ext cx="7552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latin typeface="Nunito" pitchFamily="2" charset="0"/>
              </a:rPr>
              <a:t>Como se mede energia?</a:t>
            </a:r>
            <a:endParaRPr lang="pt-BR" sz="2800" dirty="0">
              <a:latin typeface="Nunito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16710" y="2044005"/>
            <a:ext cx="9846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rgbClr val="CC0099"/>
                </a:solidFill>
                <a:latin typeface="Nunito" pitchFamily="2" charset="0"/>
              </a:rPr>
              <a:t>1 Joule (J) </a:t>
            </a:r>
            <a:r>
              <a:rPr lang="pt-BR" sz="2800" dirty="0">
                <a:latin typeface="Nunito" pitchFamily="2" charset="0"/>
              </a:rPr>
              <a:t>de trabalho mecânico equivale a energia necessária para mover, sem atrito, uma massa de 2 kg do repouso à velocidade de 1 m/s.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791497" y="3851400"/>
            <a:ext cx="6358467" cy="1373284"/>
          </a:xfrm>
          <a:prstGeom prst="roundRect">
            <a:avLst>
              <a:gd name="adj" fmla="val 50000"/>
            </a:avLst>
          </a:prstGeom>
          <a:solidFill>
            <a:srgbClr val="FFFF99"/>
          </a:solidFill>
          <a:ln w="38100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733" b="1" dirty="0">
                <a:latin typeface="Nunito" pitchFamily="2" charset="0"/>
              </a:rPr>
              <a:t>A medida de energia científica é o Joule (J). </a:t>
            </a:r>
          </a:p>
        </p:txBody>
      </p:sp>
      <p:pic>
        <p:nvPicPr>
          <p:cNvPr id="11" name="Imagem 10" descr="Atençã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543" y="4349405"/>
            <a:ext cx="596900" cy="61034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3A535AA-797E-C327-41C0-6049562E3AB2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0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rgbClr val="0081CA"/>
                </a:solidFill>
                <a:latin typeface="Nunito ExtraBold" pitchFamily="2" charset="0"/>
              </a:rPr>
              <a:t>ENERGIA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02A9983-F8D6-4069-0613-F5A89EB53EA0}"/>
              </a:ext>
            </a:extLst>
          </p:cNvPr>
          <p:cNvCxnSpPr/>
          <p:nvPr/>
        </p:nvCxnSpPr>
        <p:spPr>
          <a:xfrm>
            <a:off x="221095" y="81842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78707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uxando cor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00" y="1906097"/>
            <a:ext cx="3875399" cy="2847737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21095" y="966107"/>
            <a:ext cx="9361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latin typeface="Nunito" pitchFamily="2" charset="0"/>
              </a:rPr>
              <a:t>Relação entre Potência e Energia</a:t>
            </a:r>
            <a:endParaRPr lang="pt-BR" sz="3600" dirty="0">
              <a:latin typeface="Nunito" pitchFamily="2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215467" y="1701492"/>
            <a:ext cx="5765800" cy="1666280"/>
          </a:xfrm>
          <a:prstGeom prst="roundRect">
            <a:avLst>
              <a:gd name="adj" fmla="val 29765"/>
            </a:avLst>
          </a:prstGeom>
          <a:solidFill>
            <a:srgbClr val="CC00CC"/>
          </a:solidFill>
          <a:ln w="381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Nunito" pitchFamily="2" charset="0"/>
              </a:rPr>
              <a:t>1 Watt (W) de Potência é    1 Joule (J) de trabalho realizado por  1 segundo de tempo.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1855" y="4512554"/>
            <a:ext cx="5985933" cy="1379339"/>
          </a:xfrm>
          <a:prstGeom prst="roundRect">
            <a:avLst>
              <a:gd name="adj" fmla="val 38047"/>
            </a:avLst>
          </a:prstGeom>
          <a:solidFill>
            <a:srgbClr val="CC0099"/>
          </a:solidFill>
          <a:ln w="381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Nunito" pitchFamily="2" charset="0"/>
              </a:rPr>
              <a:t>Energia = Potência x Tempo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Nunito" pitchFamily="2" charset="0"/>
              </a:rPr>
              <a:t>1 J = 1 W . 1 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56D60D1-EAD4-CCC6-D662-5F58C8D418FD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270738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ENERGIA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7A37129-1C8F-BA19-F957-0CFD71322352}"/>
              </a:ext>
            </a:extLst>
          </p:cNvPr>
          <p:cNvCxnSpPr/>
          <p:nvPr/>
        </p:nvCxnSpPr>
        <p:spPr>
          <a:xfrm>
            <a:off x="221095" y="806599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9486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930133" y="1166417"/>
            <a:ext cx="102781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latin typeface="Nunito" pitchFamily="2" charset="0"/>
              </a:rPr>
              <a:t>Observe a tabela que indica o consumo de energia de três máquinas A, B e C em tempos indicados em segundos. </a:t>
            </a:r>
            <a:r>
              <a:rPr lang="pt-BR" sz="2800" b="1" dirty="0">
                <a:latin typeface="Nunito" pitchFamily="2" charset="0"/>
              </a:rPr>
              <a:t>Qual delas é a mais potente? </a:t>
            </a:r>
          </a:p>
        </p:txBody>
      </p:sp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1100667" y="3005667"/>
          <a:ext cx="71882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Máquina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Energia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Tempo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6000 J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3 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B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20000 J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5 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60000 J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Nunito" pitchFamily="2" charset="0"/>
                        </a:rPr>
                        <a:t>12 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tângulo 9"/>
          <p:cNvSpPr/>
          <p:nvPr/>
        </p:nvSpPr>
        <p:spPr>
          <a:xfrm>
            <a:off x="1100667" y="4758267"/>
            <a:ext cx="7196667" cy="5341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Nunito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8494375" y="3047887"/>
            <a:ext cx="3088024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CC0099"/>
                </a:solidFill>
                <a:latin typeface="Nunito" pitchFamily="2" charset="0"/>
              </a:rPr>
              <a:t>A = 2000 W</a:t>
            </a:r>
          </a:p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CC0099"/>
                </a:solidFill>
                <a:latin typeface="Nunito" pitchFamily="2" charset="0"/>
              </a:rPr>
              <a:t>B = 4000 W</a:t>
            </a:r>
          </a:p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CC0099"/>
                </a:solidFill>
                <a:latin typeface="Nunito" pitchFamily="2" charset="0"/>
              </a:rPr>
              <a:t>C = 5000 W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45D918D-6D96-C7C0-C64D-B44C6F966029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10452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Testando seu conhecimento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7B514AE-0228-B654-6C16-6AD3946506B1}"/>
              </a:ext>
            </a:extLst>
          </p:cNvPr>
          <p:cNvCxnSpPr/>
          <p:nvPr/>
        </p:nvCxnSpPr>
        <p:spPr>
          <a:xfrm>
            <a:off x="221095" y="917579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917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005225" y="1043500"/>
            <a:ext cx="7274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latin typeface="Nunito" pitchFamily="2" charset="0"/>
              </a:rPr>
              <a:t>A medida comercial de Energia</a:t>
            </a:r>
            <a:endParaRPr lang="pt-BR" sz="3600" dirty="0">
              <a:latin typeface="Nunito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005225" y="1929773"/>
            <a:ext cx="98467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Nunito" pitchFamily="2" charset="0"/>
              </a:rPr>
              <a:t>Por praticidade, há muito tempo foi padronizado medir a </a:t>
            </a:r>
            <a:r>
              <a:rPr lang="pt-BR" sz="2800" b="1" dirty="0">
                <a:latin typeface="Nunito" pitchFamily="2" charset="0"/>
              </a:rPr>
              <a:t>quantidade de energia consumida</a:t>
            </a:r>
            <a:r>
              <a:rPr lang="pt-BR" sz="2800" dirty="0">
                <a:latin typeface="Nunito" pitchFamily="2" charset="0"/>
              </a:rPr>
              <a:t> para unidades de tempo em hora, o </a:t>
            </a:r>
            <a:r>
              <a:rPr lang="pt-BR" sz="2800" b="1" dirty="0">
                <a:latin typeface="Nunito" pitchFamily="2" charset="0"/>
              </a:rPr>
              <a:t>Watt-hora (Wh)</a:t>
            </a:r>
            <a:r>
              <a:rPr lang="pt-BR" sz="2800" dirty="0">
                <a:latin typeface="Nunito" pitchFamily="2" charset="0"/>
              </a:rPr>
              <a:t>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649892" y="3834152"/>
            <a:ext cx="6629400" cy="649188"/>
          </a:xfrm>
          <a:prstGeom prst="roundRect">
            <a:avLst>
              <a:gd name="adj" fmla="val 50000"/>
            </a:avLst>
          </a:prstGeom>
          <a:solidFill>
            <a:srgbClr val="CC0099"/>
          </a:solidFill>
          <a:ln w="381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 b="1">
                <a:solidFill>
                  <a:schemeClr val="bg1"/>
                </a:solidFill>
                <a:latin typeface="Nunito" pitchFamily="2" charset="0"/>
              </a:defRPr>
            </a:lvl1pPr>
          </a:lstStyle>
          <a:p>
            <a:r>
              <a:rPr lang="pt-BR" sz="2400" dirty="0"/>
              <a:t>O Wh é a medida comercial de energia!</a:t>
            </a:r>
          </a:p>
        </p:txBody>
      </p:sp>
      <p:pic>
        <p:nvPicPr>
          <p:cNvPr id="11" name="Imagem 10" descr="Atençã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19" y="3872997"/>
            <a:ext cx="596900" cy="610343"/>
          </a:xfrm>
          <a:prstGeom prst="rect">
            <a:avLst/>
          </a:prstGeom>
        </p:spPr>
      </p:pic>
      <p:pic>
        <p:nvPicPr>
          <p:cNvPr id="1026" name="Picture 2" descr="James Watt - AIF - Associazione per l'Insegnamento della Fisica : AIF –  Associazione per l'Insegnamento della Fisica">
            <a:hlinkClick r:id="rId3"/>
            <a:extLst>
              <a:ext uri="{FF2B5EF4-FFF2-40B4-BE49-F238E27FC236}">
                <a16:creationId xmlns:a16="http://schemas.microsoft.com/office/drawing/2014/main" id="{7A6C243C-D1B9-F0C9-E993-54E8F82E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334" y="3251201"/>
            <a:ext cx="20288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9714DF4-6932-0979-BD7E-B9DC679A7581}"/>
              </a:ext>
            </a:extLst>
          </p:cNvPr>
          <p:cNvSpPr txBox="1"/>
          <p:nvPr/>
        </p:nvSpPr>
        <p:spPr>
          <a:xfrm>
            <a:off x="9185564" y="6262256"/>
            <a:ext cx="2730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James Watt (1736-1819)</a:t>
            </a:r>
            <a:endParaRPr lang="pt-BR" sz="1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0B9C6A7-C019-75F1-F3DD-1CF2FECBA26C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240080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ENERGIA ELÉTRICA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C3AE7B5-5E32-3227-953F-8C8B2EF05FFD}"/>
              </a:ext>
            </a:extLst>
          </p:cNvPr>
          <p:cNvCxnSpPr/>
          <p:nvPr/>
        </p:nvCxnSpPr>
        <p:spPr>
          <a:xfrm>
            <a:off x="221095" y="917579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94721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2397606" y="4743047"/>
            <a:ext cx="7247467" cy="1328023"/>
          </a:xfrm>
          <a:prstGeom prst="roundRect">
            <a:avLst>
              <a:gd name="adj" fmla="val 40611"/>
            </a:avLst>
          </a:prstGeom>
          <a:solidFill>
            <a:srgbClr val="CC0099"/>
          </a:solidFill>
          <a:ln w="381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400" b="1">
                <a:solidFill>
                  <a:schemeClr val="bg1"/>
                </a:solidFill>
                <a:latin typeface="Nunito" pitchFamily="2" charset="0"/>
              </a:defRPr>
            </a:lvl1pPr>
          </a:lstStyle>
          <a:p>
            <a:r>
              <a:rPr lang="pt-BR" dirty="0"/>
              <a:t>Quilowatt-hora: 1 kWh = 1000 Wh</a:t>
            </a:r>
          </a:p>
          <a:p>
            <a:r>
              <a:rPr lang="pt-BR" dirty="0"/>
              <a:t>Megawatt-hora: 1 </a:t>
            </a:r>
            <a:r>
              <a:rPr lang="pt-BR" dirty="0" err="1"/>
              <a:t>MWh</a:t>
            </a:r>
            <a:r>
              <a:rPr lang="pt-BR" dirty="0"/>
              <a:t> = 106 Wh</a:t>
            </a:r>
          </a:p>
          <a:p>
            <a:r>
              <a:rPr lang="pt-BR" dirty="0" err="1"/>
              <a:t>Gigawatt-hora</a:t>
            </a:r>
            <a:r>
              <a:rPr lang="pt-BR" dirty="0"/>
              <a:t>: 1 </a:t>
            </a:r>
            <a:r>
              <a:rPr lang="pt-BR" dirty="0" err="1"/>
              <a:t>MWh</a:t>
            </a:r>
            <a:r>
              <a:rPr lang="pt-BR" dirty="0"/>
              <a:t> = 109 Wh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371006" y="1298805"/>
            <a:ext cx="7274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latin typeface="Nunito" pitchFamily="2" charset="0"/>
              </a:rPr>
              <a:t>A medida comercial de Energia</a:t>
            </a:r>
            <a:endParaRPr lang="pt-BR" sz="3600" dirty="0">
              <a:latin typeface="Nunito" pitchFamily="2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774564" y="2509599"/>
            <a:ext cx="6392333" cy="919401"/>
          </a:xfrm>
          <a:prstGeom prst="roundRect">
            <a:avLst>
              <a:gd name="adj" fmla="val 46805"/>
            </a:avLst>
          </a:prstGeom>
          <a:solidFill>
            <a:srgbClr val="CC0099"/>
          </a:solidFill>
          <a:ln w="381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400" b="1">
                <a:solidFill>
                  <a:schemeClr val="bg1"/>
                </a:solidFill>
                <a:latin typeface="Nunito" pitchFamily="2" charset="0"/>
              </a:defRPr>
            </a:lvl1pPr>
          </a:lstStyle>
          <a:p>
            <a:r>
              <a:rPr lang="pt-BR" dirty="0"/>
              <a:t>Energia = Potência x Tempo</a:t>
            </a:r>
          </a:p>
          <a:p>
            <a:r>
              <a:rPr lang="pt-BR" dirty="0"/>
              <a:t>kWh  = kW . h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C5173B4-2562-2FF3-0442-16C6C4A73C72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32632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ENERGIA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600CFF5-F04A-7F5C-9C26-0E014E0F98F9}"/>
              </a:ext>
            </a:extLst>
          </p:cNvPr>
          <p:cNvCxnSpPr/>
          <p:nvPr/>
        </p:nvCxnSpPr>
        <p:spPr>
          <a:xfrm>
            <a:off x="221095" y="1016731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97788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718796" y="1391914"/>
            <a:ext cx="102141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Nunito" pitchFamily="2" charset="0"/>
              </a:rPr>
              <a:t>Considere um chuveiro de 5500 W e uma família de 3 pessoas. Juntas, em banhos diários, utilizam o chuveiro, em média, por 15 min. Qual é a </a:t>
            </a:r>
            <a:r>
              <a:rPr lang="pt-BR" sz="2800" b="1" dirty="0">
                <a:latin typeface="Nunito" pitchFamily="2" charset="0"/>
              </a:rPr>
              <a:t>quantidade</a:t>
            </a:r>
            <a:r>
              <a:rPr lang="pt-BR" sz="2800" dirty="0">
                <a:latin typeface="Nunito" pitchFamily="2" charset="0"/>
              </a:rPr>
              <a:t> e o </a:t>
            </a:r>
            <a:r>
              <a:rPr lang="pt-BR" sz="2800" b="1" dirty="0">
                <a:latin typeface="Nunito" pitchFamily="2" charset="0"/>
              </a:rPr>
              <a:t>custo</a:t>
            </a:r>
            <a:r>
              <a:rPr lang="pt-BR" sz="2800" dirty="0">
                <a:latin typeface="Nunito" pitchFamily="2" charset="0"/>
              </a:rPr>
              <a:t> da </a:t>
            </a:r>
            <a:r>
              <a:rPr lang="pt-BR" sz="2800" b="1" dirty="0">
                <a:latin typeface="Nunito" pitchFamily="2" charset="0"/>
              </a:rPr>
              <a:t>energia</a:t>
            </a:r>
            <a:r>
              <a:rPr lang="pt-BR" sz="2800" dirty="0">
                <a:latin typeface="Nunito" pitchFamily="2" charset="0"/>
              </a:rPr>
              <a:t> </a:t>
            </a:r>
            <a:r>
              <a:rPr lang="pt-BR" sz="2800" b="1" dirty="0">
                <a:latin typeface="Nunito" pitchFamily="2" charset="0"/>
              </a:rPr>
              <a:t>mensal consumida</a:t>
            </a:r>
            <a:r>
              <a:rPr lang="pt-BR" sz="2800" dirty="0">
                <a:latin typeface="Nunito" pitchFamily="2" charset="0"/>
              </a:rPr>
              <a:t> pelo chuveiro da família?</a:t>
            </a:r>
            <a:endParaRPr lang="pt-BR" sz="2800" b="1" dirty="0">
              <a:latin typeface="Nunito" pitchFamily="2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925782" y="3781282"/>
            <a:ext cx="875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0066"/>
                </a:solidFill>
                <a:latin typeface="Nunito" pitchFamily="2" charset="0"/>
              </a:rPr>
              <a:t>Utilize como tarifa de energia vigente R$ 0,75/ kWh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C207608-6CDF-E86D-6A52-4158E8E94FE6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406411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EXERCÍCIO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096B27-5CE2-6BB6-B2C8-717E9A8666A2}"/>
              </a:ext>
            </a:extLst>
          </p:cNvPr>
          <p:cNvCxnSpPr/>
          <p:nvPr/>
        </p:nvCxnSpPr>
        <p:spPr>
          <a:xfrm>
            <a:off x="221095" y="102774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009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21095" y="5735592"/>
            <a:ext cx="2840760" cy="5588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Nunito" pitchFamily="2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21095" y="1085274"/>
            <a:ext cx="10182223" cy="5209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002060"/>
                </a:solidFill>
                <a:latin typeface="Nunito" pitchFamily="2" charset="0"/>
              </a:rPr>
              <a:t>Potência = 5500 W</a:t>
            </a:r>
          </a:p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Nunito" pitchFamily="2" charset="0"/>
              </a:rPr>
              <a:t>Tempo de uso mensal (t)</a:t>
            </a:r>
          </a:p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Nunito" pitchFamily="2" charset="0"/>
              </a:rPr>
              <a:t>t = 15 </a:t>
            </a:r>
            <a:r>
              <a:rPr lang="pt-BR" sz="2800" b="1" dirty="0" err="1">
                <a:solidFill>
                  <a:schemeClr val="accent6">
                    <a:lumMod val="50000"/>
                  </a:schemeClr>
                </a:solidFill>
                <a:latin typeface="Nunito" pitchFamily="2" charset="0"/>
              </a:rPr>
              <a:t>min</a:t>
            </a:r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Nunito" pitchFamily="2" charset="0"/>
              </a:rPr>
              <a:t> . 30 = 450 min = 7,5 horas</a:t>
            </a:r>
          </a:p>
          <a:p>
            <a:pPr>
              <a:lnSpc>
                <a:spcPct val="150000"/>
              </a:lnSpc>
            </a:pPr>
            <a:endParaRPr lang="pt-BR" sz="2800" b="1" dirty="0">
              <a:solidFill>
                <a:schemeClr val="accent6">
                  <a:lumMod val="50000"/>
                </a:schemeClr>
              </a:solidFill>
              <a:latin typeface="Nunito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C00000"/>
                </a:solidFill>
                <a:latin typeface="Nunito" pitchFamily="2" charset="0"/>
              </a:rPr>
              <a:t>Energia (kWh) = Potência (W) . Tempo (h)</a:t>
            </a:r>
          </a:p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C00000"/>
                </a:solidFill>
                <a:latin typeface="Nunito" pitchFamily="2" charset="0"/>
              </a:rPr>
              <a:t>E = 5500W . 7,5 h = 41250 Wh </a:t>
            </a:r>
          </a:p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C00000"/>
                </a:solidFill>
                <a:latin typeface="Nunito" pitchFamily="2" charset="0"/>
              </a:rPr>
              <a:t>Ou</a:t>
            </a:r>
          </a:p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C00000"/>
                </a:solidFill>
                <a:latin typeface="Nunito" pitchFamily="2" charset="0"/>
              </a:rPr>
              <a:t>E = 41,25 kWh   </a:t>
            </a:r>
            <a:r>
              <a:rPr lang="pt-BR" sz="2400" b="1" dirty="0">
                <a:latin typeface="Nunito" pitchFamily="2" charset="0"/>
              </a:rPr>
              <a:t>(Energia Consumida Mensal)</a:t>
            </a:r>
            <a:endParaRPr lang="pt-BR" sz="2400" dirty="0">
              <a:latin typeface="Nunito" pitchFamily="2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ADE6B48-0FC2-7CB1-340F-9DC1246190D5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85591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Resolução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12CDF61-2197-7B5B-EDE9-0BB94EB7DD88}"/>
              </a:ext>
            </a:extLst>
          </p:cNvPr>
          <p:cNvCxnSpPr/>
          <p:nvPr/>
        </p:nvCxnSpPr>
        <p:spPr>
          <a:xfrm>
            <a:off x="221095" y="972663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6796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134533" y="3158067"/>
            <a:ext cx="7120467" cy="147320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b="1" dirty="0">
                <a:solidFill>
                  <a:srgbClr val="002060"/>
                </a:solidFill>
                <a:latin typeface="Nunito" pitchFamily="2" charset="0"/>
              </a:rPr>
              <a:t>Custo = 41,25 kWh . R$ 0,75/ kWh</a:t>
            </a:r>
          </a:p>
          <a:p>
            <a:pPr algn="ctr"/>
            <a:r>
              <a:rPr lang="pt-BR" sz="2800" b="1" dirty="0">
                <a:solidFill>
                  <a:srgbClr val="002060"/>
                </a:solidFill>
                <a:latin typeface="Nunito" pitchFamily="2" charset="0"/>
              </a:rPr>
              <a:t>Custo = </a:t>
            </a:r>
            <a:r>
              <a:rPr lang="pt-BR" sz="4000" b="1" dirty="0">
                <a:solidFill>
                  <a:srgbClr val="002060"/>
                </a:solidFill>
                <a:latin typeface="Nunito" pitchFamily="2" charset="0"/>
              </a:rPr>
              <a:t> </a:t>
            </a:r>
            <a:r>
              <a:rPr lang="pt-BR" sz="2800" b="1" dirty="0">
                <a:solidFill>
                  <a:srgbClr val="002060"/>
                </a:solidFill>
                <a:latin typeface="Nunito" pitchFamily="2" charset="0"/>
              </a:rPr>
              <a:t>R$ 30,94 </a:t>
            </a:r>
          </a:p>
        </p:txBody>
      </p:sp>
      <p:sp>
        <p:nvSpPr>
          <p:cNvPr id="9" name="Retângulo 8"/>
          <p:cNvSpPr/>
          <p:nvPr/>
        </p:nvSpPr>
        <p:spPr>
          <a:xfrm>
            <a:off x="929122" y="1168400"/>
            <a:ext cx="7258145" cy="1795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C00000"/>
                </a:solidFill>
                <a:latin typeface="Nunito" pitchFamily="2" charset="0"/>
              </a:rPr>
              <a:t>Da tarifa: </a:t>
            </a:r>
          </a:p>
          <a:p>
            <a:pPr algn="ctr"/>
            <a:r>
              <a:rPr lang="pt-BR" sz="2800" b="1" dirty="0">
                <a:solidFill>
                  <a:srgbClr val="C00000"/>
                </a:solidFill>
                <a:latin typeface="Nunito" pitchFamily="2" charset="0"/>
              </a:rPr>
              <a:t>1 k W h  ---------- R$ 0,75</a:t>
            </a:r>
          </a:p>
          <a:p>
            <a:r>
              <a:rPr lang="pt-BR" sz="2800" b="1" dirty="0">
                <a:solidFill>
                  <a:srgbClr val="C00000"/>
                </a:solidFill>
                <a:latin typeface="Nunito" pitchFamily="2" charset="0"/>
              </a:rPr>
              <a:t>             41,25 kWh -----------  Custo</a:t>
            </a:r>
          </a:p>
          <a:p>
            <a:r>
              <a:rPr lang="pt-BR" sz="2400" b="1" dirty="0">
                <a:latin typeface="Nunito" pitchFamily="2" charset="0"/>
              </a:rPr>
              <a:t>(Energia Consumida Mensal)</a:t>
            </a:r>
            <a:endParaRPr lang="pt-BR" sz="2400" dirty="0">
              <a:latin typeface="Nunito" pitchFamily="2" charset="0"/>
            </a:endParaRPr>
          </a:p>
        </p:txBody>
      </p:sp>
      <p:cxnSp>
        <p:nvCxnSpPr>
          <p:cNvPr id="12" name="Conector reto 11"/>
          <p:cNvCxnSpPr/>
          <p:nvPr/>
        </p:nvCxnSpPr>
        <p:spPr>
          <a:xfrm flipH="1">
            <a:off x="3369733" y="3352800"/>
            <a:ext cx="711200" cy="4572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6019800" y="3378200"/>
            <a:ext cx="711200" cy="4572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1456267" y="5071534"/>
            <a:ext cx="6248400" cy="707886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C00000"/>
                </a:solidFill>
                <a:latin typeface="Nunito" pitchFamily="2" charset="0"/>
              </a:rPr>
              <a:t>Custo = Energia . Tarifa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E3E643-058C-17E7-B04C-54904864B676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26423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Resolução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F0D4F6C-B9B1-20AB-04C7-EEF408864ED9}"/>
              </a:ext>
            </a:extLst>
          </p:cNvPr>
          <p:cNvCxnSpPr/>
          <p:nvPr/>
        </p:nvCxnSpPr>
        <p:spPr>
          <a:xfrm>
            <a:off x="221095" y="950629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4566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B33C96-B555-DA7B-2F44-6CE62CABA075}"/>
              </a:ext>
            </a:extLst>
          </p:cNvPr>
          <p:cNvSpPr txBox="1"/>
          <p:nvPr/>
        </p:nvSpPr>
        <p:spPr>
          <a:xfrm>
            <a:off x="3864429" y="3136612"/>
            <a:ext cx="4463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latin typeface="Nunito ExtraBold" pitchFamily="2" charset="0"/>
              </a:rPr>
              <a:t>OBRIGADO! </a:t>
            </a:r>
            <a:endParaRPr lang="pt-BR" sz="3200" dirty="0">
              <a:latin typeface="Nunito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70167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911345" y="1119230"/>
            <a:ext cx="10182035" cy="258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/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PIETROCOLA, M. POGIBIN, A. ANDRADE, R. ROMERO, T. 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Física em Contextos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</a:t>
            </a:r>
            <a:r>
              <a:rPr lang="pt-BR" sz="16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Vol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3. São Paulo: Ed do Brasil, 2016.</a:t>
            </a:r>
            <a:endParaRPr sz="2400" dirty="0">
              <a:latin typeface="Nunito" pitchFamily="2" charset="0"/>
            </a:endParaRPr>
          </a:p>
          <a:p>
            <a:pPr algn="just"/>
            <a:endParaRPr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algn="just"/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BONJORNO, José Roberto et al. Física: Eletromagnetismo, Física Moderna. 2. ed. São Paulo: </a:t>
            </a:r>
            <a:r>
              <a:rPr lang="pt-BR" sz="16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Ftd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, 2016. 3 v.</a:t>
            </a:r>
          </a:p>
          <a:p>
            <a:pPr algn="just"/>
            <a:endParaRPr lang="pt-BR"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algn="just"/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BARRETO F, Benigno. SILVA, Claudio. 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Física aula por aula: Eletromagnetismo, </a:t>
            </a:r>
            <a:r>
              <a:rPr lang="pt-BR" sz="1600" b="1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Ondulátoria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, </a:t>
            </a:r>
            <a:r>
              <a:rPr lang="pt-BR" sz="1600" b="1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Fisica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Moderna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</a:t>
            </a:r>
            <a:r>
              <a:rPr lang="pt-BR" sz="16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Vol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3. 3ª Ed. São Paulo: FTD, 2016.</a:t>
            </a:r>
            <a:endParaRPr sz="2400" dirty="0">
              <a:latin typeface="Nunito" pitchFamily="2" charset="0"/>
            </a:endParaRPr>
          </a:p>
          <a:p>
            <a:pPr algn="just"/>
            <a:endParaRPr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  <a:p>
            <a:pPr algn="just"/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MARTINI, Glorinha. SPINELLI, Walter. REIS, Hugo C. SANT’ANNA, </a:t>
            </a:r>
            <a:r>
              <a:rPr lang="pt-BR" sz="1600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Blaidi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Conexões com a Física. </a:t>
            </a:r>
            <a:r>
              <a:rPr lang="pt-BR" sz="1600" b="1" dirty="0" err="1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Vol</a:t>
            </a:r>
            <a:r>
              <a:rPr lang="pt-BR" sz="1600" b="1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 3</a:t>
            </a:r>
            <a:r>
              <a:rPr lang="pt-BR" sz="1600" dirty="0">
                <a:solidFill>
                  <a:srgbClr val="000000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. 3ª Edição. São Paulo: Moderna, 2016.</a:t>
            </a:r>
            <a:endParaRPr sz="1600" dirty="0">
              <a:solidFill>
                <a:srgbClr val="000000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2237434" y="421604"/>
            <a:ext cx="7717133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pt-BR" sz="3733" b="1" dirty="0">
                <a:solidFill>
                  <a:schemeClr val="dk1"/>
                </a:solidFill>
                <a:latin typeface="Nunito" pitchFamily="2" charset="0"/>
                <a:ea typeface="Calibri"/>
                <a:cs typeface="Calibri"/>
                <a:sym typeface="Calibri"/>
              </a:rPr>
              <a:t>REFERÊNCIAS</a:t>
            </a:r>
            <a:endParaRPr sz="3733" dirty="0">
              <a:solidFill>
                <a:schemeClr val="dk1"/>
              </a:solidFill>
              <a:latin typeface="Nunito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C1807B72-D7FC-45D1-B9D8-4035ECEC1449}"/>
              </a:ext>
            </a:extLst>
          </p:cNvPr>
          <p:cNvSpPr txBox="1"/>
          <p:nvPr/>
        </p:nvSpPr>
        <p:spPr>
          <a:xfrm>
            <a:off x="1844040" y="4078590"/>
            <a:ext cx="8503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Nunito" pitchFamily="2" charset="0"/>
              </a:rPr>
              <a:t>Na eletrostática vimos que para levar uma carga de um ponto A para um ponto B a força elétrica executa um trabalho, liberando ou absorvendo uma energia para realizar o movimento.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D35D792-E80B-4738-A94B-5C923904CD24}"/>
                  </a:ext>
                </a:extLst>
              </p:cNvPr>
              <p:cNvSpPr txBox="1"/>
              <p:nvPr/>
            </p:nvSpPr>
            <p:spPr>
              <a:xfrm>
                <a:off x="4656406" y="5773867"/>
                <a:ext cx="2628649" cy="57445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733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pt-BR" sz="3733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3733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pt-BR" sz="3733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sz="3733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733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</m:e>
                        <m:sub>
                          <m:r>
                            <a:rPr lang="pt-BR" sz="3733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𝐀𝐁</m:t>
                          </m:r>
                        </m:sub>
                      </m:sSub>
                    </m:oMath>
                  </m:oMathPara>
                </a14:m>
                <a:endParaRPr lang="pt-BR" sz="3733" b="1" dirty="0">
                  <a:latin typeface="Nunito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D35D792-E80B-4738-A94B-5C923904C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406" y="5773867"/>
                <a:ext cx="2628649" cy="574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A2A96DC1-BE44-98ED-2C80-DF08C11E1059}"/>
              </a:ext>
            </a:extLst>
          </p:cNvPr>
          <p:cNvSpPr txBox="1">
            <a:spLocks noChangeArrowheads="1"/>
          </p:cNvSpPr>
          <p:nvPr/>
        </p:nvSpPr>
        <p:spPr>
          <a:xfrm>
            <a:off x="319609" y="454635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Trabalho da força elétrica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AC1F906-E63A-40C6-5E3D-BD62EE07E566}"/>
              </a:ext>
            </a:extLst>
          </p:cNvPr>
          <p:cNvCxnSpPr/>
          <p:nvPr/>
        </p:nvCxnSpPr>
        <p:spPr>
          <a:xfrm>
            <a:off x="152419" y="1028572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Esfera">
                <a:extLst>
                  <a:ext uri="{FF2B5EF4-FFF2-40B4-BE49-F238E27FC236}">
                    <a16:creationId xmlns:a16="http://schemas.microsoft.com/office/drawing/2014/main" id="{8E9F2330-BC35-CE0F-BB20-EE2EFAA09B3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30394470"/>
                  </p:ext>
                </p:extLst>
              </p:nvPr>
            </p:nvGraphicFramePr>
            <p:xfrm>
              <a:off x="1236594" y="1601908"/>
              <a:ext cx="1502913" cy="176747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02913" cy="176747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54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Esfera">
                <a:extLst>
                  <a:ext uri="{FF2B5EF4-FFF2-40B4-BE49-F238E27FC236}">
                    <a16:creationId xmlns:a16="http://schemas.microsoft.com/office/drawing/2014/main" id="{8E9F2330-BC35-CE0F-BB20-EE2EFAA09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6594" y="1601908"/>
                <a:ext cx="1502913" cy="176747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0B650549-1AA2-71BA-910A-5C42D6C85F7C}"/>
              </a:ext>
            </a:extLst>
          </p:cNvPr>
          <p:cNvSpPr txBox="1"/>
          <p:nvPr/>
        </p:nvSpPr>
        <p:spPr>
          <a:xfrm>
            <a:off x="1817087" y="1232576"/>
            <a:ext cx="70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" pitchFamily="2" charset="0"/>
              </a:rPr>
              <a:t>Q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Esfera">
                <a:extLst>
                  <a:ext uri="{FF2B5EF4-FFF2-40B4-BE49-F238E27FC236}">
                    <a16:creationId xmlns:a16="http://schemas.microsoft.com/office/drawing/2014/main" id="{54ADB743-4F59-B750-3150-8E87304020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9680966"/>
                  </p:ext>
                </p:extLst>
              </p:nvPr>
            </p:nvGraphicFramePr>
            <p:xfrm>
              <a:off x="4008402" y="2476469"/>
              <a:ext cx="451131" cy="4511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1131" cy="45113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2437821" ay="-3040195" az="878570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193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Esfera">
                <a:extLst>
                  <a:ext uri="{FF2B5EF4-FFF2-40B4-BE49-F238E27FC236}">
                    <a16:creationId xmlns:a16="http://schemas.microsoft.com/office/drawing/2014/main" id="{54ADB743-4F59-B750-3150-8E87304020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8402" y="2476469"/>
                <a:ext cx="451131" cy="45113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674F0E63-8933-F615-7EAC-D831E887AFF6}"/>
              </a:ext>
            </a:extLst>
          </p:cNvPr>
          <p:cNvSpPr txBox="1"/>
          <p:nvPr/>
        </p:nvSpPr>
        <p:spPr>
          <a:xfrm>
            <a:off x="4093160" y="3057190"/>
            <a:ext cx="45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" pitchFamily="2" charset="0"/>
              </a:rPr>
              <a:t>A</a:t>
            </a:r>
          </a:p>
        </p:txBody>
      </p:sp>
      <p:sp>
        <p:nvSpPr>
          <p:cNvPr id="15" name="Seta: para Cima 14">
            <a:extLst>
              <a:ext uri="{FF2B5EF4-FFF2-40B4-BE49-F238E27FC236}">
                <a16:creationId xmlns:a16="http://schemas.microsoft.com/office/drawing/2014/main" id="{EF954F47-6BB0-9CD5-692A-59FDBB7E6B58}"/>
              </a:ext>
            </a:extLst>
          </p:cNvPr>
          <p:cNvSpPr/>
          <p:nvPr/>
        </p:nvSpPr>
        <p:spPr>
          <a:xfrm rot="5400000">
            <a:off x="6754169" y="1764332"/>
            <a:ext cx="451131" cy="1767469"/>
          </a:xfrm>
          <a:prstGeom prst="upArrow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Nunito" pitchFamily="2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1FE9A80-C641-E5CD-AEBA-468E124D3A64}"/>
              </a:ext>
            </a:extLst>
          </p:cNvPr>
          <p:cNvGrpSpPr/>
          <p:nvPr/>
        </p:nvGrpSpPr>
        <p:grpSpPr>
          <a:xfrm>
            <a:off x="5490459" y="2296356"/>
            <a:ext cx="703424" cy="726985"/>
            <a:chOff x="5490459" y="2296356"/>
            <a:chExt cx="703424" cy="726985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Modelo 3D 7" descr="Esfera">
                  <a:extLst>
                    <a:ext uri="{FF2B5EF4-FFF2-40B4-BE49-F238E27FC236}">
                      <a16:creationId xmlns:a16="http://schemas.microsoft.com/office/drawing/2014/main" id="{FB3A2131-75AE-7AF7-686B-4111F6238B6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2067465"/>
                    </p:ext>
                  </p:extLst>
                </p:nvPr>
              </p:nvGraphicFramePr>
              <p:xfrm>
                <a:off x="5490459" y="2296356"/>
                <a:ext cx="703424" cy="703423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703424" cy="703423"/>
                      </a:xfrm>
                      <a:prstGeom prst="rect">
                        <a:avLst/>
                      </a:prstGeom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327978" ay="2930101" az="-4189157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12167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Modelo 3D 7" descr="Esfera">
                  <a:extLst>
                    <a:ext uri="{FF2B5EF4-FFF2-40B4-BE49-F238E27FC236}">
                      <a16:creationId xmlns:a16="http://schemas.microsoft.com/office/drawing/2014/main" id="{FB3A2131-75AE-7AF7-686B-4111F6238B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90459" y="2296356"/>
                  <a:ext cx="703424" cy="70342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633A524-CEA2-6B44-6105-D89FB972EADE}"/>
                </a:ext>
              </a:extLst>
            </p:cNvPr>
            <p:cNvSpPr txBox="1"/>
            <p:nvPr/>
          </p:nvSpPr>
          <p:spPr>
            <a:xfrm>
              <a:off x="5640197" y="2315455"/>
              <a:ext cx="4835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b="1" dirty="0">
                  <a:solidFill>
                    <a:schemeClr val="bg1"/>
                  </a:solidFill>
                  <a:latin typeface="Nunito" pitchFamily="2" charset="0"/>
                </a:rPr>
                <a:t>+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Modelo 3D 20" descr="Esfera">
                <a:extLst>
                  <a:ext uri="{FF2B5EF4-FFF2-40B4-BE49-F238E27FC236}">
                    <a16:creationId xmlns:a16="http://schemas.microsoft.com/office/drawing/2014/main" id="{4F0ABF98-2663-7399-EBF7-A7EF58E6E5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4146151"/>
                  </p:ext>
                </p:extLst>
              </p:nvPr>
            </p:nvGraphicFramePr>
            <p:xfrm>
              <a:off x="8319272" y="2422501"/>
              <a:ext cx="451131" cy="4511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1131" cy="45113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2437821" ay="-3040195" az="878570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193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elo 3D 20" descr="Esfera">
                <a:extLst>
                  <a:ext uri="{FF2B5EF4-FFF2-40B4-BE49-F238E27FC236}">
                    <a16:creationId xmlns:a16="http://schemas.microsoft.com/office/drawing/2014/main" id="{4F0ABF98-2663-7399-EBF7-A7EF58E6E5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9272" y="2422501"/>
                <a:ext cx="451131" cy="45113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CaixaDeTexto 21">
            <a:extLst>
              <a:ext uri="{FF2B5EF4-FFF2-40B4-BE49-F238E27FC236}">
                <a16:creationId xmlns:a16="http://schemas.microsoft.com/office/drawing/2014/main" id="{B0CE8AD4-E85A-73CE-5173-4CB8007E682D}"/>
              </a:ext>
            </a:extLst>
          </p:cNvPr>
          <p:cNvSpPr txBox="1"/>
          <p:nvPr/>
        </p:nvSpPr>
        <p:spPr>
          <a:xfrm>
            <a:off x="8436654" y="2931501"/>
            <a:ext cx="45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Nunito" pitchFamily="2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031D947-6986-CE45-0ADD-905B0585D6D6}"/>
                  </a:ext>
                </a:extLst>
              </p:cNvPr>
              <p:cNvSpPr txBox="1"/>
              <p:nvPr/>
            </p:nvSpPr>
            <p:spPr>
              <a:xfrm>
                <a:off x="6754168" y="1911799"/>
                <a:ext cx="451131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pt-BR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031D947-6986-CE45-0ADD-905B0585D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168" y="1911799"/>
                <a:ext cx="451131" cy="402931"/>
              </a:xfrm>
              <a:prstGeom prst="rect">
                <a:avLst/>
              </a:prstGeom>
              <a:blipFill>
                <a:blip r:embed="rId8"/>
                <a:stretch>
                  <a:fillRect t="-24242" r="-324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17245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rrente Elétrica, o que é? Definição, tipos de corrente e como calcular">
            <a:extLst>
              <a:ext uri="{FF2B5EF4-FFF2-40B4-BE49-F238E27FC236}">
                <a16:creationId xmlns:a16="http://schemas.microsoft.com/office/drawing/2014/main" id="{E8410A85-9025-4E18-A483-94A97502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" y="772160"/>
            <a:ext cx="8566000" cy="40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480E33F-2AFC-4384-91D5-8983EDB57EF2}"/>
              </a:ext>
            </a:extLst>
          </p:cNvPr>
          <p:cNvSpPr txBox="1"/>
          <p:nvPr/>
        </p:nvSpPr>
        <p:spPr>
          <a:xfrm>
            <a:off x="1587153" y="5575992"/>
            <a:ext cx="8767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Nunito" pitchFamily="2" charset="0"/>
              </a:rPr>
              <a:t>A corrente elétrica existe devido ao trabalho da força elétrica, movimentando as cargas elétricas dentro do condutor devido a uma DDP.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AECD9A0-4CEF-42A8-9618-EF30E69E997C}"/>
                  </a:ext>
                </a:extLst>
              </p:cNvPr>
              <p:cNvSpPr txBox="1"/>
              <p:nvPr/>
            </p:nvSpPr>
            <p:spPr>
              <a:xfrm>
                <a:off x="9185760" y="2109284"/>
                <a:ext cx="2182553" cy="1357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4800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AECD9A0-4CEF-42A8-9618-EF30E69E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760" y="2109284"/>
                <a:ext cx="2182553" cy="1357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16D80250-1D4C-9460-6294-0CD0FB2616B6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70450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Trabalho da força elétrica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23D2ACF-B1F3-0719-A499-ACF5435BE35B}"/>
              </a:ext>
            </a:extLst>
          </p:cNvPr>
          <p:cNvCxnSpPr/>
          <p:nvPr/>
        </p:nvCxnSpPr>
        <p:spPr>
          <a:xfrm>
            <a:off x="221095" y="950630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AB3B1BE2-0978-9B1E-09ED-FEA3AD64A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84425" y="3738556"/>
            <a:ext cx="1451032" cy="15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1069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AF47EF1-3A9F-45C0-8E06-998FD52BBB8A}"/>
              </a:ext>
            </a:extLst>
          </p:cNvPr>
          <p:cNvSpPr txBox="1"/>
          <p:nvPr/>
        </p:nvSpPr>
        <p:spPr>
          <a:xfrm>
            <a:off x="1224280" y="1098983"/>
            <a:ext cx="974344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latin typeface="Nunito" pitchFamily="2" charset="0"/>
              </a:rPr>
              <a:t>Então podemos afirmar que quando há passagem de corrente elétrica “gastamos” energia elétrica!</a:t>
            </a:r>
          </a:p>
        </p:txBody>
      </p:sp>
      <p:pic>
        <p:nvPicPr>
          <p:cNvPr id="1026" name="Picture 2" descr="Metrologia Estadual reforça a importância do Selo de Eficiência Energética  em aparelho de ar condicionado">
            <a:extLst>
              <a:ext uri="{FF2B5EF4-FFF2-40B4-BE49-F238E27FC236}">
                <a16:creationId xmlns:a16="http://schemas.microsoft.com/office/drawing/2014/main" id="{0B26FCFA-36FE-B2FC-5BAC-3BB359D7D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0" r="35991" b="44226"/>
          <a:stretch/>
        </p:blipFill>
        <p:spPr bwMode="auto">
          <a:xfrm>
            <a:off x="1833396" y="2240551"/>
            <a:ext cx="3322320" cy="382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538356F-193F-0C60-0851-90DCEFE05D56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29467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Trabalho da força elétrica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CE9C605-A90E-9053-5680-3EFC0629476C}"/>
              </a:ext>
            </a:extLst>
          </p:cNvPr>
          <p:cNvCxnSpPr/>
          <p:nvPr/>
        </p:nvCxnSpPr>
        <p:spPr>
          <a:xfrm>
            <a:off x="221095" y="994697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edidor De Energia Elétrica Contador de Energia 110/220v 100a Pronta  Entrega | Shopee Brasil">
            <a:extLst>
              <a:ext uri="{FF2B5EF4-FFF2-40B4-BE49-F238E27FC236}">
                <a16:creationId xmlns:a16="http://schemas.microsoft.com/office/drawing/2014/main" id="{1E06A0D0-A7A8-B666-34B4-3B755CAB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77" y="2240551"/>
            <a:ext cx="4287982" cy="428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icago Electricity Sticker by UICWIEP">
            <a:extLst>
              <a:ext uri="{FF2B5EF4-FFF2-40B4-BE49-F238E27FC236}">
                <a16:creationId xmlns:a16="http://schemas.microsoft.com/office/drawing/2014/main" id="{EEB52573-4A83-331A-5EBC-4C4439ACC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770" y="46235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5777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25AD819-FB6A-A3AF-A811-645DEE186AB4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55589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Potência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6217039-D018-1AC5-3426-DF956CA3F46B}"/>
              </a:ext>
            </a:extLst>
          </p:cNvPr>
          <p:cNvCxnSpPr/>
          <p:nvPr/>
        </p:nvCxnSpPr>
        <p:spPr>
          <a:xfrm>
            <a:off x="221095" y="1009269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3B45DF0E-EB90-E49C-4BD7-B0BF36EC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20" y="1239515"/>
            <a:ext cx="2201133" cy="323258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2317D52-7D3A-5B71-E83A-BB3313F104BF}"/>
              </a:ext>
            </a:extLst>
          </p:cNvPr>
          <p:cNvSpPr txBox="1"/>
          <p:nvPr/>
        </p:nvSpPr>
        <p:spPr>
          <a:xfrm>
            <a:off x="8890614" y="1405785"/>
            <a:ext cx="31618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Todos os dispositivos que consomem energia elétrica devem ter gravados, em alguma parte, os valores nominais das grandezas que utilizam, isto é, a potência elétrica que consomem, a ddp em que devem ser ligados e, eventualmente, outras</a:t>
            </a:r>
          </a:p>
          <a:p>
            <a:pPr algn="just"/>
            <a:r>
              <a:rPr lang="pt-BR" sz="1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informações. Por exemplo, se numa </a:t>
            </a:r>
            <a:r>
              <a:rPr lang="pt-BR" sz="1400" b="0" i="0" u="none" strike="noStrike" baseline="0" dirty="0" err="1">
                <a:solidFill>
                  <a:srgbClr val="1A1A18"/>
                </a:solidFill>
                <a:latin typeface="Nunito" pitchFamily="2" charset="0"/>
              </a:rPr>
              <a:t>lilmpada</a:t>
            </a:r>
            <a:r>
              <a:rPr lang="pt-BR" sz="1400" b="0" i="0" u="none" strike="noStrike" baseline="0" dirty="0">
                <a:solidFill>
                  <a:srgbClr val="1A1A18"/>
                </a:solidFill>
                <a:latin typeface="Nunito" pitchFamily="2" charset="0"/>
              </a:rPr>
              <a:t> comum está gravado: 100 W - 127 V, significa que ela deve ser ligada a uma ddp de 127 V e a sua potência consumida será de 100 W.</a:t>
            </a:r>
            <a:endParaRPr lang="pt-BR" sz="1400" dirty="0">
              <a:latin typeface="Nunito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4433D41-67F9-2897-D0EA-9E09A920C698}"/>
              </a:ext>
            </a:extLst>
          </p:cNvPr>
          <p:cNvSpPr txBox="1"/>
          <p:nvPr/>
        </p:nvSpPr>
        <p:spPr>
          <a:xfrm>
            <a:off x="331264" y="5452215"/>
            <a:ext cx="10465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FF0066"/>
                </a:solidFill>
                <a:latin typeface="Nunito" pitchFamily="2" charset="0"/>
              </a:rPr>
              <a:t>Potência Elétrica </a:t>
            </a:r>
            <a:r>
              <a:rPr lang="pt-BR" sz="2400" dirty="0">
                <a:latin typeface="Nunito" pitchFamily="2" charset="0"/>
              </a:rPr>
              <a:t>indica quanto de energia elétrica o aparelho gasta por unidade de tempo que está ligado.</a:t>
            </a:r>
          </a:p>
        </p:txBody>
      </p:sp>
      <p:pic>
        <p:nvPicPr>
          <p:cNvPr id="2050" name="Picture 2" descr="Potência Elétrica - Ensinando Elétrica | Dicas e Ensinamentos">
            <a:extLst>
              <a:ext uri="{FF2B5EF4-FFF2-40B4-BE49-F238E27FC236}">
                <a16:creationId xmlns:a16="http://schemas.microsoft.com/office/drawing/2014/main" id="{E8A809B8-06D0-93A5-707B-C24A3405B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25" y="1425980"/>
            <a:ext cx="4709979" cy="353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4942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67042B9-8026-4E0F-BE98-05F801DF0A99}"/>
              </a:ext>
            </a:extLst>
          </p:cNvPr>
          <p:cNvSpPr txBox="1"/>
          <p:nvPr/>
        </p:nvSpPr>
        <p:spPr>
          <a:xfrm>
            <a:off x="443345" y="1457989"/>
            <a:ext cx="1051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Nunito" pitchFamily="2" charset="0"/>
              </a:rPr>
              <a:t>Observe as lâmpadas a seguir e assinale qual delas é a mais econômica.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9367432-93E1-4F74-A70F-C1D2B32740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1982037"/>
            <a:ext cx="1650163" cy="16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pt-BR" sz="2400" dirty="0">
              <a:latin typeface="Nunito" pitchFamily="2" charset="0"/>
            </a:endParaRPr>
          </a:p>
        </p:txBody>
      </p:sp>
      <p:pic>
        <p:nvPicPr>
          <p:cNvPr id="10246" name="Picture 6" descr="Lâmpada led bulbo 12W 3000K - Skywind - Lâmpada de LED - Magazine ...">
            <a:extLst>
              <a:ext uri="{FF2B5EF4-FFF2-40B4-BE49-F238E27FC236}">
                <a16:creationId xmlns:a16="http://schemas.microsoft.com/office/drawing/2014/main" id="{1899BAFA-B5E5-470A-AB3B-07630156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77" y="2800191"/>
            <a:ext cx="1858011" cy="185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C478E4A-D9F8-4843-9EE4-DEACAAAEA322}"/>
              </a:ext>
            </a:extLst>
          </p:cNvPr>
          <p:cNvSpPr txBox="1"/>
          <p:nvPr/>
        </p:nvSpPr>
        <p:spPr>
          <a:xfrm>
            <a:off x="221096" y="4922230"/>
            <a:ext cx="2926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" pitchFamily="2" charset="0"/>
              </a:rPr>
              <a:t>a) LED  12W</a:t>
            </a:r>
          </a:p>
        </p:txBody>
      </p:sp>
      <p:pic>
        <p:nvPicPr>
          <p:cNvPr id="10248" name="Picture 8" descr="Lâmpada Fluorescente Compacta Espiral - 30W | RH Materiais Elétricos">
            <a:extLst>
              <a:ext uri="{FF2B5EF4-FFF2-40B4-BE49-F238E27FC236}">
                <a16:creationId xmlns:a16="http://schemas.microsoft.com/office/drawing/2014/main" id="{2B31729A-78B4-4124-A1C8-C092C7BCF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939" y="2559215"/>
            <a:ext cx="246888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2CDCEEE-8419-404E-B8C6-33A93FDB3D4F}"/>
              </a:ext>
            </a:extLst>
          </p:cNvPr>
          <p:cNvSpPr txBox="1"/>
          <p:nvPr/>
        </p:nvSpPr>
        <p:spPr>
          <a:xfrm>
            <a:off x="3220050" y="5008398"/>
            <a:ext cx="453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" pitchFamily="2" charset="0"/>
              </a:rPr>
              <a:t>b) Fluorescente  23W</a:t>
            </a:r>
          </a:p>
        </p:txBody>
      </p:sp>
      <p:pic>
        <p:nvPicPr>
          <p:cNvPr id="10250" name="Picture 10" descr="Lâmpada Incandescente 60w 127v Clara A55 Base E27 C/ 10 Unid - R ...">
            <a:extLst>
              <a:ext uri="{FF2B5EF4-FFF2-40B4-BE49-F238E27FC236}">
                <a16:creationId xmlns:a16="http://schemas.microsoft.com/office/drawing/2014/main" id="{88E66E3D-EBEE-4F5C-ACED-AB1AFA2D2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852" y="2698896"/>
            <a:ext cx="1554288" cy="21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4B6CD28-9EA4-4CFC-8029-FD3EACEC3ED8}"/>
              </a:ext>
            </a:extLst>
          </p:cNvPr>
          <p:cNvSpPr txBox="1"/>
          <p:nvPr/>
        </p:nvSpPr>
        <p:spPr>
          <a:xfrm>
            <a:off x="7654752" y="4999486"/>
            <a:ext cx="453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" pitchFamily="2" charset="0"/>
              </a:rPr>
              <a:t>c) Incandescente 60W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685A886-67DF-42C3-B90E-A8DC82A59156}"/>
              </a:ext>
            </a:extLst>
          </p:cNvPr>
          <p:cNvSpPr/>
          <p:nvPr/>
        </p:nvSpPr>
        <p:spPr>
          <a:xfrm>
            <a:off x="318654" y="4996185"/>
            <a:ext cx="2424545" cy="5108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Nunito" pitchFamily="2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7883303-96C0-CEC0-04F1-3DA624F61175}"/>
              </a:ext>
            </a:extLst>
          </p:cNvPr>
          <p:cNvSpPr txBox="1">
            <a:spLocks noChangeArrowheads="1"/>
          </p:cNvSpPr>
          <p:nvPr/>
        </p:nvSpPr>
        <p:spPr>
          <a:xfrm>
            <a:off x="221096" y="390541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Testando seus conhecimentos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CE43D8-27B1-4086-4EFA-FE87A7C4E470}"/>
              </a:ext>
            </a:extLst>
          </p:cNvPr>
          <p:cNvCxnSpPr/>
          <p:nvPr/>
        </p:nvCxnSpPr>
        <p:spPr>
          <a:xfrm>
            <a:off x="221096" y="1208968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88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4E012D1-885B-433D-A14E-13247A7E738C}"/>
              </a:ext>
            </a:extLst>
          </p:cNvPr>
          <p:cNvSpPr txBox="1"/>
          <p:nvPr/>
        </p:nvSpPr>
        <p:spPr>
          <a:xfrm>
            <a:off x="221095" y="1113690"/>
            <a:ext cx="10065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Nunito" pitchFamily="2" charset="0"/>
              </a:rPr>
              <a:t>Mas como calcular a potência de um aparelho?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84B5EAB-6E83-44A5-8A83-3CA62E24B5B5}"/>
                  </a:ext>
                </a:extLst>
              </p:cNvPr>
              <p:cNvSpPr txBox="1"/>
              <p:nvPr/>
            </p:nvSpPr>
            <p:spPr>
              <a:xfrm>
                <a:off x="7365935" y="2102244"/>
                <a:ext cx="2628649" cy="656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267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pt-BR" sz="4267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4267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pt-BR" sz="4267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sz="42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267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267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</m:oMath>
                  </m:oMathPara>
                </a14:m>
                <a:endParaRPr lang="pt-BR" sz="4267" dirty="0">
                  <a:latin typeface="Nunito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84B5EAB-6E83-44A5-8A83-3CA62E24B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935" y="2102244"/>
                <a:ext cx="2628649" cy="656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5A70E2D-ED5C-42AA-8896-260030C45EEC}"/>
                  </a:ext>
                </a:extLst>
              </p:cNvPr>
              <p:cNvSpPr txBox="1"/>
              <p:nvPr/>
            </p:nvSpPr>
            <p:spPr>
              <a:xfrm>
                <a:off x="6306309" y="2849981"/>
                <a:ext cx="5204823" cy="121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267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4267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42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267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pt-BR" sz="4267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4267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sz="4267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pt-BR" sz="4267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pt-BR" sz="4267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4267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4267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.∆</m:t>
                      </m:r>
                      <m:r>
                        <a:rPr lang="pt-BR" sz="4267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BR" sz="4267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5A70E2D-ED5C-42AA-8896-260030C45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309" y="2849981"/>
                <a:ext cx="5204823" cy="1216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3F96278-8F8E-4A10-A909-7FA2C7DFD2C9}"/>
                  </a:ext>
                </a:extLst>
              </p:cNvPr>
              <p:cNvSpPr txBox="1"/>
              <p:nvPr/>
            </p:nvSpPr>
            <p:spPr>
              <a:xfrm>
                <a:off x="0" y="2036393"/>
                <a:ext cx="5613403" cy="163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5867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5867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58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5867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3F96278-8F8E-4A10-A909-7FA2C7DF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6393"/>
                <a:ext cx="5613403" cy="16319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DD228D2-CFB2-47DA-8CED-6C8858A51C86}"/>
                  </a:ext>
                </a:extLst>
              </p:cNvPr>
              <p:cNvSpPr txBox="1"/>
              <p:nvPr/>
            </p:nvSpPr>
            <p:spPr>
              <a:xfrm>
                <a:off x="7038109" y="4315909"/>
                <a:ext cx="3741224" cy="74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267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pt-BR" sz="42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267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4267" i="1">
                          <a:latin typeface="Cambria Math" panose="02040503050406030204" pitchFamily="18" charset="0"/>
                        </a:rPr>
                        <m:t>. ∆</m:t>
                      </m:r>
                      <m:r>
                        <a:rPr lang="pt-BR" sz="4267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4267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4267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pt-BR" sz="4267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DD228D2-CFB2-47DA-8CED-6C8858A5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09" y="4315909"/>
                <a:ext cx="3741224" cy="748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02C1A6C-7170-49F4-B567-3C337E253575}"/>
                  </a:ext>
                </a:extLst>
              </p:cNvPr>
              <p:cNvSpPr txBox="1"/>
              <p:nvPr/>
            </p:nvSpPr>
            <p:spPr>
              <a:xfrm>
                <a:off x="91101" y="4327454"/>
                <a:ext cx="5613403" cy="178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5867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5867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58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. ∆</m:t>
                          </m:r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5867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pt-BR" sz="5867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02C1A6C-7170-49F4-B567-3C337E25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1" y="4327454"/>
                <a:ext cx="5613403" cy="1788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F4DFA20A-6F56-47FE-8A16-D83F3C969A1E}"/>
                  </a:ext>
                </a:extLst>
              </p:cNvPr>
              <p:cNvSpPr txBox="1"/>
              <p:nvPr/>
            </p:nvSpPr>
            <p:spPr>
              <a:xfrm>
                <a:off x="6710099" y="5563651"/>
                <a:ext cx="3940323" cy="995209"/>
              </a:xfrm>
              <a:prstGeom prst="rect">
                <a:avLst/>
              </a:prstGeom>
              <a:solidFill>
                <a:srgbClr val="FF9933"/>
              </a:solidFill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5867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58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5867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5867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5867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pt-BR" sz="5867" dirty="0"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F4DFA20A-6F56-47FE-8A16-D83F3C96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099" y="5563651"/>
                <a:ext cx="3940323" cy="9952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5A433131-79D6-B734-79A5-13DF46F29D26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40782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Potência Elétrica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94A0D9A-1DE4-F8BA-AD72-66311AB127A3}"/>
              </a:ext>
            </a:extLst>
          </p:cNvPr>
          <p:cNvCxnSpPr/>
          <p:nvPr/>
        </p:nvCxnSpPr>
        <p:spPr>
          <a:xfrm>
            <a:off x="221095" y="928596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Oh No What Sticker by Demic">
            <a:extLst>
              <a:ext uri="{FF2B5EF4-FFF2-40B4-BE49-F238E27FC236}">
                <a16:creationId xmlns:a16="http://schemas.microsoft.com/office/drawing/2014/main" id="{38D8278F-BF11-101A-BF80-925FD3857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797" y="410547"/>
            <a:ext cx="19145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984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4C3250B-1038-49BF-AEB6-1D68D511B1A6}"/>
              </a:ext>
            </a:extLst>
          </p:cNvPr>
          <p:cNvSpPr txBox="1"/>
          <p:nvPr/>
        </p:nvSpPr>
        <p:spPr>
          <a:xfrm>
            <a:off x="221095" y="1173600"/>
            <a:ext cx="11001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Nunito" pitchFamily="2" charset="0"/>
              </a:rPr>
              <a:t>Comprei uma máquina de lavar que funciona com potência nominal máxima de 2000 W. A minha casa possui uma rede de 110V. Para ligar a máquina na tomada eu preciso usar qual dos tipos de tomada listados a seguir?</a:t>
            </a:r>
          </a:p>
        </p:txBody>
      </p:sp>
      <p:pic>
        <p:nvPicPr>
          <p:cNvPr id="7" name="Picture 2" descr="Plugues e Tomadas">
            <a:extLst>
              <a:ext uri="{FF2B5EF4-FFF2-40B4-BE49-F238E27FC236}">
                <a16:creationId xmlns:a16="http://schemas.microsoft.com/office/drawing/2014/main" id="{3F974255-7761-4547-A1F6-82727A1D7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8188"/>
          <a:stretch/>
        </p:blipFill>
        <p:spPr bwMode="auto">
          <a:xfrm>
            <a:off x="4032158" y="2593046"/>
            <a:ext cx="3634735" cy="16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917A33B-53CC-40B0-ABBB-04F3222699B9}"/>
              </a:ext>
            </a:extLst>
          </p:cNvPr>
          <p:cNvSpPr/>
          <p:nvPr/>
        </p:nvSpPr>
        <p:spPr>
          <a:xfrm>
            <a:off x="362663" y="4800362"/>
            <a:ext cx="5036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Nunito" pitchFamily="2" charset="0"/>
              </a:rPr>
              <a:t>a) 4mm para aparelhos que operam com amperagem até 10A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F22760-6658-4EA0-BD73-1B8BF1E4DB10}"/>
              </a:ext>
            </a:extLst>
          </p:cNvPr>
          <p:cNvSpPr txBox="1"/>
          <p:nvPr/>
        </p:nvSpPr>
        <p:spPr>
          <a:xfrm>
            <a:off x="6521533" y="4800361"/>
            <a:ext cx="5307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Nunito" pitchFamily="2" charset="0"/>
              </a:rPr>
              <a:t>b) 4,8 mm para aparelhos que operam com amperagem de 10A a 20A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892D14-8C09-61E9-506A-BCDB092B3C07}"/>
              </a:ext>
            </a:extLst>
          </p:cNvPr>
          <p:cNvSpPr txBox="1">
            <a:spLocks noChangeArrowheads="1"/>
          </p:cNvSpPr>
          <p:nvPr/>
        </p:nvSpPr>
        <p:spPr>
          <a:xfrm>
            <a:off x="221095" y="370180"/>
            <a:ext cx="6817014" cy="803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unito" pitchFamily="2" charset="0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Nunito ExtraBold" pitchFamily="2" charset="0"/>
              </a:rPr>
              <a:t>Testando seus conhecimentos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357361B-12C5-9AA5-A3D0-F2EDF1DF9086}"/>
              </a:ext>
            </a:extLst>
          </p:cNvPr>
          <p:cNvCxnSpPr/>
          <p:nvPr/>
        </p:nvCxnSpPr>
        <p:spPr>
          <a:xfrm>
            <a:off x="221095" y="917579"/>
            <a:ext cx="11499273" cy="0"/>
          </a:xfrm>
          <a:prstGeom prst="line">
            <a:avLst/>
          </a:prstGeom>
          <a:ln w="28575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88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3768</TotalTime>
  <Words>1342</Words>
  <Application>Microsoft Office PowerPoint</Application>
  <PresentationFormat>Widescreen</PresentationFormat>
  <Paragraphs>189</Paragraphs>
  <Slides>29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Nunito ExtraBold</vt:lpstr>
      <vt:lpstr>Helvetica</vt:lpstr>
      <vt:lpstr>Calibri</vt:lpstr>
      <vt:lpstr>Cambria Math</vt:lpstr>
      <vt:lpstr>Nunito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helio</dc:creator>
  <cp:lastModifiedBy>joao helio</cp:lastModifiedBy>
  <cp:revision>258</cp:revision>
  <dcterms:created xsi:type="dcterms:W3CDTF">2022-07-18T12:13:22Z</dcterms:created>
  <dcterms:modified xsi:type="dcterms:W3CDTF">2022-11-28T23:30:41Z</dcterms:modified>
</cp:coreProperties>
</file>